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362" r:id="rId2"/>
    <p:sldId id="363" r:id="rId3"/>
    <p:sldId id="364" r:id="rId4"/>
    <p:sldId id="355" r:id="rId5"/>
    <p:sldId id="357" r:id="rId6"/>
    <p:sldId id="366" r:id="rId7"/>
    <p:sldId id="365" r:id="rId8"/>
    <p:sldId id="349" r:id="rId9"/>
    <p:sldId id="358" r:id="rId10"/>
    <p:sldId id="350" r:id="rId11"/>
    <p:sldId id="351" r:id="rId12"/>
    <p:sldId id="352" r:id="rId13"/>
    <p:sldId id="353" r:id="rId14"/>
    <p:sldId id="354" r:id="rId15"/>
    <p:sldId id="297" r:id="rId16"/>
    <p:sldId id="367" r:id="rId17"/>
    <p:sldId id="260" r:id="rId18"/>
    <p:sldId id="261" r:id="rId19"/>
    <p:sldId id="262" r:id="rId20"/>
    <p:sldId id="277" r:id="rId21"/>
    <p:sldId id="278" r:id="rId22"/>
    <p:sldId id="279" r:id="rId23"/>
    <p:sldId id="280" r:id="rId24"/>
    <p:sldId id="281" r:id="rId25"/>
    <p:sldId id="282" r:id="rId26"/>
    <p:sldId id="283" r:id="rId27"/>
    <p:sldId id="284" r:id="rId28"/>
    <p:sldId id="291" r:id="rId29"/>
    <p:sldId id="290" r:id="rId30"/>
    <p:sldId id="285" r:id="rId31"/>
    <p:sldId id="286" r:id="rId32"/>
    <p:sldId id="292" r:id="rId33"/>
    <p:sldId id="287" r:id="rId34"/>
    <p:sldId id="368" r:id="rId35"/>
    <p:sldId id="369" r:id="rId36"/>
    <p:sldId id="370" r:id="rId37"/>
    <p:sldId id="327" r:id="rId38"/>
    <p:sldId id="360" r:id="rId39"/>
    <p:sldId id="293" r:id="rId40"/>
    <p:sldId id="371" r:id="rId41"/>
    <p:sldId id="294" r:id="rId42"/>
    <p:sldId id="296" r:id="rId43"/>
    <p:sldId id="269" r:id="rId44"/>
    <p:sldId id="298" r:id="rId45"/>
    <p:sldId id="273" r:id="rId46"/>
    <p:sldId id="361"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7" d="100"/>
          <a:sy n="67"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85"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10/14/2018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5</a:t>
            </a:fld>
            <a:endParaRPr lang="en-US" altLang="en-US">
              <a:latin typeface="Calibri" panose="020F0502020204030204" pitchFamily="34" charset="0"/>
            </a:endParaRPr>
          </a:p>
        </p:txBody>
      </p:sp>
    </p:spTree>
    <p:extLst>
      <p:ext uri="{BB962C8B-B14F-4D97-AF65-F5344CB8AC3E}">
        <p14:creationId xmlns:p14="http://schemas.microsoft.com/office/powerpoint/2010/main" val="333021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31975CC-E332-43B8-8DCA-DDD4F6FC02B1}" type="slidenum">
              <a:rPr lang="en-US" altLang="en-US">
                <a:latin typeface="Calibri" panose="020F0502020204030204" pitchFamily="34" charset="0"/>
              </a:rPr>
              <a:pPr eaLnBrk="1" hangingPunct="1"/>
              <a:t>7</a:t>
            </a:fld>
            <a:endParaRPr lang="en-US" altLang="en-US">
              <a:latin typeface="Calibri" panose="020F0502020204030204" pitchFamily="34" charset="0"/>
            </a:endParaRPr>
          </a:p>
        </p:txBody>
      </p:sp>
    </p:spTree>
    <p:extLst>
      <p:ext uri="{BB962C8B-B14F-4D97-AF65-F5344CB8AC3E}">
        <p14:creationId xmlns:p14="http://schemas.microsoft.com/office/powerpoint/2010/main" val="7956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174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1D1817-0083-4C24-A744-E9F7343A7C65}" type="slidenum">
              <a:rPr lang="en-US" smtClean="0">
                <a:cs typeface="Arial" charset="0"/>
              </a:rPr>
              <a:pPr fontAlgn="base">
                <a:spcBef>
                  <a:spcPct val="0"/>
                </a:spcBef>
                <a:spcAft>
                  <a:spcPct val="0"/>
                </a:spcAft>
                <a:defRPr/>
              </a:pPr>
              <a:t>17</a:t>
            </a:fld>
            <a:endParaRPr lang="en-US">
              <a:cs typeface="Arial" charset="0"/>
            </a:endParaRPr>
          </a:p>
        </p:txBody>
      </p:sp>
    </p:spTree>
    <p:extLst>
      <p:ext uri="{BB962C8B-B14F-4D97-AF65-F5344CB8AC3E}">
        <p14:creationId xmlns:p14="http://schemas.microsoft.com/office/powerpoint/2010/main" val="2109836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6C1573-EAF5-45DE-928E-B4C1161D576A}" type="slidenum">
              <a:rPr lang="en-US" smtClean="0">
                <a:cs typeface="Arial" charset="0"/>
              </a:rPr>
              <a:pPr fontAlgn="base">
                <a:spcBef>
                  <a:spcPct val="0"/>
                </a:spcBef>
                <a:spcAft>
                  <a:spcPct val="0"/>
                </a:spcAft>
                <a:defRPr/>
              </a:pPr>
              <a:t>18</a:t>
            </a:fld>
            <a:endParaRPr lang="en-US">
              <a:cs typeface="Arial" charset="0"/>
            </a:endParaRPr>
          </a:p>
        </p:txBody>
      </p:sp>
    </p:spTree>
    <p:extLst>
      <p:ext uri="{BB962C8B-B14F-4D97-AF65-F5344CB8AC3E}">
        <p14:creationId xmlns:p14="http://schemas.microsoft.com/office/powerpoint/2010/main" val="19938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B38E36-BD97-4B44-89F6-5A0BBCF85A7F}" type="slidenum">
              <a:rPr lang="en-US" smtClean="0">
                <a:cs typeface="Arial" charset="0"/>
              </a:rPr>
              <a:pPr fontAlgn="base">
                <a:spcBef>
                  <a:spcPct val="0"/>
                </a:spcBef>
                <a:spcAft>
                  <a:spcPct val="0"/>
                </a:spcAft>
                <a:defRPr/>
              </a:pPr>
              <a:t>19</a:t>
            </a:fld>
            <a:endParaRPr lang="en-US">
              <a:cs typeface="Arial" charset="0"/>
            </a:endParaRPr>
          </a:p>
        </p:txBody>
      </p:sp>
    </p:spTree>
    <p:extLst>
      <p:ext uri="{BB962C8B-B14F-4D97-AF65-F5344CB8AC3E}">
        <p14:creationId xmlns:p14="http://schemas.microsoft.com/office/powerpoint/2010/main" val="304818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D73003-A047-4846-9099-44186B92FF42}" type="slidenum">
              <a:rPr lang="en-US" smtClean="0"/>
              <a:t>20</a:t>
            </a:fld>
            <a:endParaRPr lang="en-US"/>
          </a:p>
        </p:txBody>
      </p:sp>
    </p:spTree>
    <p:extLst>
      <p:ext uri="{BB962C8B-B14F-4D97-AF65-F5344CB8AC3E}">
        <p14:creationId xmlns:p14="http://schemas.microsoft.com/office/powerpoint/2010/main" val="162942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0C66FF-7128-4516-864A-2FB666E85563}" type="slidenum">
              <a:rPr lang="en-US" smtClean="0">
                <a:cs typeface="Arial" charset="0"/>
              </a:rPr>
              <a:pPr fontAlgn="base">
                <a:spcBef>
                  <a:spcPct val="0"/>
                </a:spcBef>
                <a:spcAft>
                  <a:spcPct val="0"/>
                </a:spcAft>
                <a:defRPr/>
              </a:pPr>
              <a:t>38</a:t>
            </a:fld>
            <a:endParaRPr lang="en-US">
              <a:cs typeface="Arial" charset="0"/>
            </a:endParaRPr>
          </a:p>
        </p:txBody>
      </p:sp>
    </p:spTree>
    <p:extLst>
      <p:ext uri="{BB962C8B-B14F-4D97-AF65-F5344CB8AC3E}">
        <p14:creationId xmlns:p14="http://schemas.microsoft.com/office/powerpoint/2010/main" val="3522927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675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9A895E-AE68-401B-9C4B-412A46CB5857}" type="slidenum">
              <a:rPr lang="en-US" smtClean="0">
                <a:cs typeface="Arial" charset="0"/>
              </a:rPr>
              <a:pPr fontAlgn="base">
                <a:spcBef>
                  <a:spcPct val="0"/>
                </a:spcBef>
                <a:spcAft>
                  <a:spcPct val="0"/>
                </a:spcAft>
                <a:defRPr/>
              </a:pPr>
              <a:t>43</a:t>
            </a:fld>
            <a:endParaRPr lang="en-US">
              <a:cs typeface="Arial" charset="0"/>
            </a:endParaRPr>
          </a:p>
        </p:txBody>
      </p:sp>
    </p:spTree>
    <p:extLst>
      <p:ext uri="{BB962C8B-B14F-4D97-AF65-F5344CB8AC3E}">
        <p14:creationId xmlns:p14="http://schemas.microsoft.com/office/powerpoint/2010/main" val="1706333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757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4ACBBD-7601-4C9A-874B-9F424C2C12FB}" type="slidenum">
              <a:rPr lang="en-US" smtClean="0">
                <a:cs typeface="Arial" charset="0"/>
              </a:rPr>
              <a:pPr fontAlgn="base">
                <a:spcBef>
                  <a:spcPct val="0"/>
                </a:spcBef>
                <a:spcAft>
                  <a:spcPct val="0"/>
                </a:spcAft>
                <a:defRPr/>
              </a:pPr>
              <a:t>45</a:t>
            </a:fld>
            <a:endParaRPr lang="en-US">
              <a:cs typeface="Arial" charset="0"/>
            </a:endParaRPr>
          </a:p>
        </p:txBody>
      </p:sp>
    </p:spTree>
    <p:extLst>
      <p:ext uri="{BB962C8B-B14F-4D97-AF65-F5344CB8AC3E}">
        <p14:creationId xmlns:p14="http://schemas.microsoft.com/office/powerpoint/2010/main" val="686695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10/14/2018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10/14/2018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10/14/2018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10/14/2018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smtClean="0"/>
              <a:t>Kwartler CSCI E-96</a:t>
            </a:r>
            <a:endParaRPr lang="en-US" dirty="0"/>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10/14/2018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10/14/2018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10/14/2018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10/14/2018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10/14/2018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10/14/2018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10/14/2018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10/14/2018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2.xml"/><Relationship Id="rId7" Type="http://schemas.openxmlformats.org/officeDocument/2006/relationships/image" Target="../media/image12.emf"/><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fivethirtyeight.com/features/how-a-data-scientist-whod-never-heard-of-basketball-mastered-march-madness/" TargetMode="Externa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5.xml"/><Relationship Id="rId7" Type="http://schemas.openxmlformats.org/officeDocument/2006/relationships/image" Target="../media/image19.jpe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1.gif"/><Relationship Id="rId5" Type="http://schemas.openxmlformats.org/officeDocument/2006/relationships/image" Target="../media/image20.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image" Target="../media/image20.emf"/><Relationship Id="rId4"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image" Target="../media/image20.e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8.png"/><Relationship Id="rId5" Type="http://schemas.openxmlformats.org/officeDocument/2006/relationships/image" Target="../media/image20.emf"/><Relationship Id="rId4"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5675462"/>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Logistic Regression</a:t>
                      </a:r>
                      <a:r>
                        <a:rPr lang="en-US" sz="2000" b="0" strike="noStrike" baseline="0" dirty="0" smtClean="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smtClean="0">
                          <a:solidFill>
                            <a:schemeClr val="tx1"/>
                          </a:solidFill>
                        </a:rPr>
                        <a:t>Supplemental?</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10/15/2018</a:t>
            </a:fld>
            <a:endParaRPr lang="en-US"/>
          </a:p>
        </p:txBody>
      </p:sp>
      <p:sp>
        <p:nvSpPr>
          <p:cNvPr id="6" name="Footer Placeholder 5"/>
          <p:cNvSpPr>
            <a:spLocks noGrp="1"/>
          </p:cNvSpPr>
          <p:nvPr>
            <p:ph type="ftr" sz="quarter" idx="3"/>
          </p:nvPr>
        </p:nvSpPr>
        <p:spPr/>
        <p:txBody>
          <a:bodyPr/>
          <a:lstStyle/>
          <a:p>
            <a:r>
              <a:rPr lang="en-US" dirty="0"/>
              <a:t>Kwartler CSCI </a:t>
            </a:r>
            <a:r>
              <a:rPr lang="en-US" dirty="0" smtClean="0"/>
              <a:t>E-96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1</a:t>
            </a:fld>
            <a:endParaRPr lang="en-US"/>
          </a:p>
        </p:txBody>
      </p:sp>
    </p:spTree>
    <p:extLst>
      <p:ext uri="{BB962C8B-B14F-4D97-AF65-F5344CB8AC3E}">
        <p14:creationId xmlns:p14="http://schemas.microsoft.com/office/powerpoint/2010/main" val="148427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a:xfrm>
            <a:off x="-100013" y="365126"/>
            <a:ext cx="9401176" cy="591477"/>
          </a:xfrm>
        </p:spPr>
        <p:txBody>
          <a:bodyPr/>
          <a:lstStyle/>
          <a:p>
            <a:r>
              <a:rPr lang="en-US" dirty="0" smtClean="0"/>
              <a:t>From probability to class, define a cutoff threshold.</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10</a:t>
            </a:fld>
            <a:endParaRPr lang="en-US"/>
          </a:p>
        </p:txBody>
      </p:sp>
      <p:sp>
        <p:nvSpPr>
          <p:cNvPr id="7" name="Content Placeholder 2"/>
          <p:cNvSpPr txBox="1">
            <a:spLocks/>
          </p:cNvSpPr>
          <p:nvPr/>
        </p:nvSpPr>
        <p:spPr>
          <a:xfrm>
            <a:off x="703384" y="1447800"/>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0.50 is popular initial choice</a:t>
            </a:r>
          </a:p>
          <a:p>
            <a:endParaRPr lang="en-US" altLang="en-US" dirty="0" smtClean="0"/>
          </a:p>
          <a:p>
            <a:r>
              <a:rPr lang="en-US" altLang="en-US" dirty="0" smtClean="0"/>
              <a:t>Additional considerations (see Chapter 5)</a:t>
            </a:r>
          </a:p>
          <a:p>
            <a:pPr marL="742950" lvl="1" indent="-285750"/>
            <a:r>
              <a:rPr lang="en-US" altLang="en-US" sz="2200" b="1" dirty="0" smtClean="0">
                <a:solidFill>
                  <a:srgbClr val="FF0000"/>
                </a:solidFill>
              </a:rPr>
              <a:t>Maximize classification accuracy</a:t>
            </a:r>
          </a:p>
          <a:p>
            <a:pPr marL="742950" lvl="1" indent="-285750"/>
            <a:r>
              <a:rPr lang="en-US" altLang="en-US" sz="2200" dirty="0" smtClean="0"/>
              <a:t>Maximize sensitivity (subject to min. level of specificity)</a:t>
            </a:r>
          </a:p>
          <a:p>
            <a:pPr marL="742950" lvl="1" indent="-285750"/>
            <a:r>
              <a:rPr lang="en-US" altLang="en-US" sz="2200" dirty="0" smtClean="0"/>
              <a:t>Minimize false positives (subject to max. false negative rate)</a:t>
            </a:r>
          </a:p>
          <a:p>
            <a:pPr marL="742950" lvl="1" indent="-285750"/>
            <a:r>
              <a:rPr lang="en-US" altLang="en-US" sz="2200" dirty="0" smtClean="0"/>
              <a:t>Minimize expected cost of misclassification (need to specify costs)</a:t>
            </a:r>
          </a:p>
          <a:p>
            <a:endParaRPr lang="en-US" altLang="en-US" dirty="0" smtClean="0"/>
          </a:p>
          <a:p>
            <a:endParaRPr lang="en-US" altLang="en-US" dirty="0" smtClean="0"/>
          </a:p>
        </p:txBody>
      </p:sp>
      <p:sp>
        <p:nvSpPr>
          <p:cNvPr id="8" name="Rectangle 7"/>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If a team has a probability of .25 classify them as a loser.</a:t>
            </a:r>
          </a:p>
          <a:p>
            <a:pPr algn="ctr"/>
            <a:r>
              <a:rPr lang="en-US" dirty="0" smtClean="0">
                <a:solidFill>
                  <a:schemeClr val="tx1"/>
                </a:solidFill>
              </a:rPr>
              <a:t>If a team has .50  or more classify them as a winner</a:t>
            </a:r>
            <a:endParaRPr lang="en-US" dirty="0">
              <a:solidFill>
                <a:schemeClr val="tx1"/>
              </a:solidFill>
            </a:endParaRPr>
          </a:p>
        </p:txBody>
      </p:sp>
      <p:sp>
        <p:nvSpPr>
          <p:cNvPr id="9"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1205299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Let’s practice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11</a:t>
            </a:fld>
            <a:endParaRPr lang="en-US"/>
          </a:p>
        </p:txBody>
      </p:sp>
      <p:sp>
        <p:nvSpPr>
          <p:cNvPr id="6" name="TextBox 5"/>
          <p:cNvSpPr txBox="1"/>
          <p:nvPr/>
        </p:nvSpPr>
        <p:spPr>
          <a:xfrm>
            <a:off x="577515" y="1459832"/>
            <a:ext cx="5982600" cy="523220"/>
          </a:xfrm>
          <a:prstGeom prst="rect">
            <a:avLst/>
          </a:prstGeom>
          <a:noFill/>
        </p:spPr>
        <p:txBody>
          <a:bodyPr wrap="none" rtlCol="0">
            <a:spAutoFit/>
          </a:bodyPr>
          <a:lstStyle/>
          <a:p>
            <a:r>
              <a:rPr lang="en-US" sz="2800" b="1" dirty="0" smtClean="0"/>
              <a:t>Open </a:t>
            </a:r>
            <a:r>
              <a:rPr lang="en-US" sz="2800" b="1" dirty="0" err="1" smtClean="0"/>
              <a:t>G_fullyMarchMadnessREVISED.R</a:t>
            </a:r>
            <a:endParaRPr lang="en-US" sz="2800" b="1" dirty="0"/>
          </a:p>
        </p:txBody>
      </p:sp>
      <p:sp>
        <p:nvSpPr>
          <p:cNvPr id="7" name="Rectangle 6"/>
          <p:cNvSpPr/>
          <p:nvPr/>
        </p:nvSpPr>
        <p:spPr>
          <a:xfrm>
            <a:off x="692944" y="3128962"/>
            <a:ext cx="7758112" cy="1285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 the previous week’s folder we had version F but will skip it to ensure we cover the rest of the topics.  Its worth a review for more code </a:t>
            </a:r>
            <a:r>
              <a:rPr lang="en-US" dirty="0" smtClean="0"/>
              <a:t>examples and to see the logistic response function manually calculated.</a:t>
            </a:r>
            <a:endParaRPr lang="en-US" dirty="0"/>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604354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Evaluating a Classification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12</a:t>
            </a:fld>
            <a:endParaRPr lang="en-US"/>
          </a:p>
        </p:txBody>
      </p:sp>
      <p:sp>
        <p:nvSpPr>
          <p:cNvPr id="6" name="TextBox 5"/>
          <p:cNvSpPr txBox="1"/>
          <p:nvPr/>
        </p:nvSpPr>
        <p:spPr>
          <a:xfrm>
            <a:off x="866274" y="1475876"/>
            <a:ext cx="1797030" cy="369332"/>
          </a:xfrm>
          <a:prstGeom prst="rect">
            <a:avLst/>
          </a:prstGeom>
          <a:noFill/>
        </p:spPr>
        <p:txBody>
          <a:bodyPr wrap="none" rtlCol="0">
            <a:spAutoFit/>
          </a:bodyPr>
          <a:lstStyle/>
          <a:p>
            <a:r>
              <a:rPr lang="en-US" u="sng" dirty="0" smtClean="0"/>
              <a:t>Confusion Matrix</a:t>
            </a:r>
            <a:endParaRPr lang="en-US" u="sng" dirty="0"/>
          </a:p>
        </p:txBody>
      </p:sp>
      <p:pic>
        <p:nvPicPr>
          <p:cNvPr id="7" name="Picture 6"/>
          <p:cNvPicPr>
            <a:picLocks noChangeAspect="1"/>
          </p:cNvPicPr>
          <p:nvPr/>
        </p:nvPicPr>
        <p:blipFill>
          <a:blip r:embed="rId2"/>
          <a:stretch>
            <a:fillRect/>
          </a:stretch>
        </p:blipFill>
        <p:spPr>
          <a:xfrm>
            <a:off x="148125" y="1855120"/>
            <a:ext cx="2750733" cy="1321218"/>
          </a:xfrm>
          <a:prstGeom prst="rect">
            <a:avLst/>
          </a:prstGeom>
        </p:spPr>
      </p:pic>
      <p:sp>
        <p:nvSpPr>
          <p:cNvPr id="8" name="TextBox 7"/>
          <p:cNvSpPr txBox="1"/>
          <p:nvPr/>
        </p:nvSpPr>
        <p:spPr>
          <a:xfrm>
            <a:off x="3465095" y="1780675"/>
            <a:ext cx="499861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The model predicted losers 390 (316 + 74) times</a:t>
            </a:r>
          </a:p>
          <a:p>
            <a:pPr marL="285750" indent="-285750">
              <a:buFont typeface="Arial" panose="020B0604020202020204" pitchFamily="34" charset="0"/>
              <a:buChar char="•"/>
            </a:pPr>
            <a:r>
              <a:rPr lang="en-US" dirty="0" smtClean="0"/>
              <a:t>The model was correct 316 times for losers</a:t>
            </a:r>
          </a:p>
          <a:p>
            <a:pPr marL="285750" indent="-285750">
              <a:buFont typeface="Arial" panose="020B0604020202020204" pitchFamily="34" charset="0"/>
              <a:buChar char="•"/>
            </a:pPr>
            <a:r>
              <a:rPr lang="en-US" dirty="0" smtClean="0"/>
              <a:t>The model predicted 378 winners (68+310)</a:t>
            </a:r>
          </a:p>
          <a:p>
            <a:pPr marL="285750" indent="-285750">
              <a:buFont typeface="Arial" panose="020B0604020202020204" pitchFamily="34" charset="0"/>
              <a:buChar char="•"/>
            </a:pPr>
            <a:r>
              <a:rPr lang="en-US" dirty="0" smtClean="0"/>
              <a:t>The model was correct 310 times for winners</a:t>
            </a:r>
            <a:endParaRPr lang="en-US" dirty="0"/>
          </a:p>
        </p:txBody>
      </p:sp>
      <p:sp>
        <p:nvSpPr>
          <p:cNvPr id="9" name="Rectangle 8"/>
          <p:cNvSpPr/>
          <p:nvPr/>
        </p:nvSpPr>
        <p:spPr>
          <a:xfrm>
            <a:off x="527538" y="5404513"/>
            <a:ext cx="8071339" cy="6094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As you progress in your data science education, learning other KPI (Recall, Precision, AUC </a:t>
            </a:r>
            <a:r>
              <a:rPr lang="en-US" dirty="0" err="1" smtClean="0">
                <a:solidFill>
                  <a:schemeClr val="tx1"/>
                </a:solidFill>
              </a:rPr>
              <a:t>etc</a:t>
            </a:r>
            <a:r>
              <a:rPr lang="en-US" dirty="0" smtClean="0">
                <a:solidFill>
                  <a:schemeClr val="tx1"/>
                </a:solidFill>
              </a:rPr>
              <a:t>) in Chapter 5 is worthwhile.  In this course we stick with the basic accuracy.  </a:t>
            </a:r>
            <a:endParaRPr lang="en-US" dirty="0">
              <a:solidFill>
                <a:schemeClr val="tx1"/>
              </a:solidFill>
            </a:endParaRPr>
          </a:p>
        </p:txBody>
      </p:sp>
      <p:sp>
        <p:nvSpPr>
          <p:cNvPr id="10"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282156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Logistic Regression Summary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13</a:t>
            </a:fld>
            <a:endParaRPr lang="en-US"/>
          </a:p>
        </p:txBody>
      </p:sp>
      <p:sp>
        <p:nvSpPr>
          <p:cNvPr id="6" name="Rectangle 3"/>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Logistic regression is similar to linear regression, except that it is used with a categorical response</a:t>
            </a:r>
          </a:p>
          <a:p>
            <a:r>
              <a:rPr lang="en-US" altLang="en-US" dirty="0" smtClean="0"/>
              <a:t>The predictors are related to the response Y via a nonlinear function called the </a:t>
            </a:r>
            <a:r>
              <a:rPr lang="en-US" altLang="en-US" i="1" dirty="0" smtClean="0"/>
              <a:t>logit</a:t>
            </a:r>
          </a:p>
          <a:p>
            <a:r>
              <a:rPr lang="en-US" altLang="en-US" dirty="0" smtClean="0"/>
              <a:t>As in linear regression, reducing predictors can be done via variable selection</a:t>
            </a:r>
          </a:p>
          <a:p>
            <a:r>
              <a:rPr lang="en-US" altLang="en-US" dirty="0" smtClean="0"/>
              <a:t>Logistic regression can be generalized to more than two classes</a:t>
            </a:r>
          </a:p>
          <a:p>
            <a:pPr marL="342900" lvl="1" indent="0">
              <a:buNone/>
            </a:pPr>
            <a:r>
              <a:rPr lang="en-US" altLang="en-US" sz="1600" dirty="0" err="1" smtClean="0">
                <a:latin typeface="Consolas" panose="020B0609020204030204" pitchFamily="49" charset="0"/>
                <a:cs typeface="Consolas" panose="020B0609020204030204" pitchFamily="49" charset="0"/>
              </a:rPr>
              <a:t>libray</a:t>
            </a:r>
            <a:r>
              <a:rPr lang="en-US" altLang="en-US" sz="1600" dirty="0" smtClean="0">
                <a:latin typeface="Consolas" panose="020B0609020204030204" pitchFamily="49" charset="0"/>
                <a:cs typeface="Consolas" panose="020B0609020204030204" pitchFamily="49" charset="0"/>
              </a:rPr>
              <a:t>(</a:t>
            </a:r>
            <a:r>
              <a:rPr lang="en-US" altLang="en-US" sz="1600" dirty="0" err="1" smtClean="0">
                <a:latin typeface="Consolas" panose="020B0609020204030204" pitchFamily="49" charset="0"/>
                <a:cs typeface="Consolas" panose="020B0609020204030204" pitchFamily="49" charset="0"/>
              </a:rPr>
              <a:t>nnet</a:t>
            </a:r>
            <a:r>
              <a:rPr lang="en-US" altLang="en-US" sz="1600" dirty="0" smtClean="0">
                <a:latin typeface="Consolas" panose="020B0609020204030204" pitchFamily="49" charset="0"/>
                <a:cs typeface="Consolas" panose="020B0609020204030204" pitchFamily="49" charset="0"/>
              </a:rPr>
              <a:t>) </a:t>
            </a:r>
          </a:p>
          <a:p>
            <a:pPr marL="342900" lvl="1" indent="0">
              <a:buNone/>
            </a:pPr>
            <a:r>
              <a:rPr lang="en-US" altLang="en-US" sz="1600" dirty="0" err="1" smtClean="0">
                <a:latin typeface="Consolas" panose="020B0609020204030204" pitchFamily="49" charset="0"/>
                <a:cs typeface="Consolas" panose="020B0609020204030204" pitchFamily="49" charset="0"/>
              </a:rPr>
              <a:t>multiNomialLogit</a:t>
            </a:r>
            <a:r>
              <a:rPr lang="en-US" altLang="en-US" sz="1600" dirty="0" smtClean="0">
                <a:latin typeface="Consolas" panose="020B0609020204030204" pitchFamily="49" charset="0"/>
                <a:cs typeface="Consolas" panose="020B0609020204030204" pitchFamily="49" charset="0"/>
              </a:rPr>
              <a:t> </a:t>
            </a:r>
            <a:r>
              <a:rPr lang="en-US" altLang="en-US" sz="1600" dirty="0">
                <a:latin typeface="Consolas" panose="020B0609020204030204" pitchFamily="49" charset="0"/>
                <a:cs typeface="Consolas" panose="020B0609020204030204" pitchFamily="49" charset="0"/>
              </a:rPr>
              <a:t>&lt;- </a:t>
            </a:r>
            <a:r>
              <a:rPr lang="en-US" altLang="en-US" sz="1600" dirty="0" err="1" smtClean="0">
                <a:latin typeface="Consolas" panose="020B0609020204030204" pitchFamily="49" charset="0"/>
                <a:cs typeface="Consolas" panose="020B0609020204030204" pitchFamily="49" charset="0"/>
              </a:rPr>
              <a:t>multinom</a:t>
            </a:r>
            <a:r>
              <a:rPr lang="en-US" altLang="en-US" sz="1600" dirty="0" smtClean="0">
                <a:latin typeface="Consolas" panose="020B0609020204030204" pitchFamily="49" charset="0"/>
                <a:cs typeface="Consolas" panose="020B0609020204030204" pitchFamily="49" charset="0"/>
              </a:rPr>
              <a:t>(y </a:t>
            </a:r>
            <a:r>
              <a:rPr lang="en-US" altLang="en-US" sz="1600" dirty="0">
                <a:latin typeface="Consolas" panose="020B0609020204030204" pitchFamily="49" charset="0"/>
                <a:cs typeface="Consolas" panose="020B0609020204030204" pitchFamily="49" charset="0"/>
              </a:rPr>
              <a:t>~ ., </a:t>
            </a:r>
            <a:r>
              <a:rPr lang="en-US" altLang="en-US" sz="1600" dirty="0" err="1" smtClean="0">
                <a:latin typeface="Consolas" panose="020B0609020204030204" pitchFamily="49" charset="0"/>
                <a:cs typeface="Consolas" panose="020B0609020204030204" pitchFamily="49" charset="0"/>
              </a:rPr>
              <a:t>df</a:t>
            </a:r>
            <a:r>
              <a:rPr lang="en-US" altLang="en-US" sz="1600" dirty="0" smtClean="0">
                <a:latin typeface="Consolas" panose="020B0609020204030204" pitchFamily="49" charset="0"/>
                <a:cs typeface="Consolas" panose="020B0609020204030204" pitchFamily="49" charset="0"/>
              </a:rPr>
              <a:t>)</a:t>
            </a:r>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190259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Your Data Mining Toolbox</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14</a:t>
            </a:fld>
            <a:endParaRPr lang="en-US"/>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4830746" cy="2862322"/>
          </a:xfrm>
          <a:prstGeom prst="rect">
            <a:avLst/>
          </a:prstGeom>
          <a:noFill/>
        </p:spPr>
        <p:txBody>
          <a:bodyPr wrap="none" rtlCol="0">
            <a:spAutoFit/>
          </a:bodyPr>
          <a:lstStyle/>
          <a:p>
            <a:r>
              <a:rPr lang="en-US" u="sng" dirty="0" smtClean="0"/>
              <a:t>Previous Lessons</a:t>
            </a:r>
          </a:p>
          <a:p>
            <a:pPr marL="285750" indent="-285750">
              <a:buFont typeface="Arial" panose="020B0604020202020204" pitchFamily="34" charset="0"/>
              <a:buChar char="•"/>
            </a:pPr>
            <a:r>
              <a:rPr lang="en-US" dirty="0" smtClean="0"/>
              <a:t>Some R Programming (R-studio)</a:t>
            </a:r>
          </a:p>
          <a:p>
            <a:pPr marL="285750" indent="-285750">
              <a:buFont typeface="Arial" panose="020B0604020202020204" pitchFamily="34" charset="0"/>
              <a:buChar char="•"/>
            </a:pPr>
            <a:r>
              <a:rPr lang="en-US" dirty="0" smtClean="0"/>
              <a:t>EDA (summaries, column and row exploration)</a:t>
            </a:r>
          </a:p>
          <a:p>
            <a:pPr marL="285750" indent="-285750">
              <a:buFont typeface="Arial" panose="020B0604020202020204" pitchFamily="34" charset="0"/>
              <a:buChar char="•"/>
            </a:pPr>
            <a:r>
              <a:rPr lang="en-US" dirty="0" smtClean="0"/>
              <a:t>Knowledge of Data Preparation (</a:t>
            </a:r>
            <a:r>
              <a:rPr lang="en-US" dirty="0" err="1" smtClean="0"/>
              <a:t>vtreat</a:t>
            </a:r>
            <a:r>
              <a:rPr lang="en-US" dirty="0" smtClean="0"/>
              <a:t>)</a:t>
            </a:r>
          </a:p>
          <a:p>
            <a:pPr marL="285750" indent="-285750">
              <a:buFont typeface="Arial" panose="020B0604020202020204" pitchFamily="34" charset="0"/>
              <a:buChar char="•"/>
            </a:pPr>
            <a:r>
              <a:rPr lang="en-US" dirty="0" smtClean="0"/>
              <a:t>Basic Visualization (plot, </a:t>
            </a:r>
            <a:r>
              <a:rPr lang="en-US" dirty="0" err="1" smtClean="0"/>
              <a:t>ggplot</a:t>
            </a:r>
            <a:r>
              <a:rPr lang="en-US" dirty="0" smtClean="0"/>
              <a:t>)</a:t>
            </a:r>
          </a:p>
          <a:p>
            <a:pPr marL="285750" indent="-285750">
              <a:buFont typeface="Arial" panose="020B0604020202020204" pitchFamily="34" charset="0"/>
              <a:buChar char="•"/>
            </a:pPr>
            <a:r>
              <a:rPr lang="en-US" dirty="0" smtClean="0"/>
              <a:t>Regression (continuous predictions)</a:t>
            </a:r>
          </a:p>
          <a:p>
            <a:endParaRPr lang="en-US" dirty="0" smtClean="0"/>
          </a:p>
          <a:p>
            <a:r>
              <a:rPr lang="en-US" u="sng" dirty="0" smtClean="0"/>
              <a:t>After today</a:t>
            </a:r>
          </a:p>
          <a:p>
            <a:pPr marL="285750" indent="-285750">
              <a:buFont typeface="Arial" panose="020B0604020202020204" pitchFamily="34" charset="0"/>
              <a:buChar char="•"/>
            </a:pPr>
            <a:r>
              <a:rPr lang="en-US" dirty="0" smtClean="0"/>
              <a:t>Binary Classification (logistic regression) </a:t>
            </a:r>
          </a:p>
          <a:p>
            <a:pPr marL="285750" indent="-285750">
              <a:buFont typeface="Arial" panose="020B0604020202020204" pitchFamily="34" charset="0"/>
              <a:buChar char="•"/>
            </a:pPr>
            <a:r>
              <a:rPr lang="en-US" b="1" u="sng" dirty="0" smtClean="0">
                <a:solidFill>
                  <a:srgbClr val="FF0000"/>
                </a:solidFill>
              </a:rPr>
              <a:t>More complex algorithms</a:t>
            </a:r>
          </a:p>
        </p:txBody>
      </p:sp>
      <p:sp>
        <p:nvSpPr>
          <p:cNvPr id="7" name="Rectangle 6"/>
          <p:cNvSpPr/>
          <p:nvPr/>
        </p:nvSpPr>
        <p:spPr>
          <a:xfrm>
            <a:off x="228600" y="5105400"/>
            <a:ext cx="8553450" cy="990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 &amp; Logistic Regression are two good starting algorithms .  Both put you on a path to more complex machine learning but more importantly you can start to frame business problems in terms algorithms can understand. </a:t>
            </a:r>
            <a:endParaRPr lang="en-US" dirty="0"/>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sp>
        <p:nvSpPr>
          <p:cNvPr id="16"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220918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lstStyle/>
          <a:p>
            <a:r>
              <a:rPr lang="en-US" dirty="0" smtClean="0"/>
              <a:t>KNN</a:t>
            </a:r>
            <a:endParaRPr lang="en-US" dirty="0"/>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10/14/2018</a:t>
            </a:fld>
            <a:endParaRPr lang="en-US"/>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7"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6351297"/>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Logistic Regression</a:t>
                      </a:r>
                      <a:r>
                        <a:rPr lang="en-US" sz="2000" b="0" strike="noStrike" baseline="0" dirty="0" smtClean="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Supplemental?</a:t>
                      </a:r>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10/14/2018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16</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1130322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2"/>
          <p:cNvSpPr>
            <a:spLocks noGrp="1"/>
          </p:cNvSpPr>
          <p:nvPr>
            <p:ph type="title"/>
          </p:nvPr>
        </p:nvSpPr>
        <p:spPr/>
        <p:txBody>
          <a:bodyPr/>
          <a:lstStyle/>
          <a:p>
            <a:pPr eaLnBrk="1" hangingPunct="1"/>
            <a:r>
              <a:rPr lang="en-US" altLang="en-US" dirty="0" smtClean="0"/>
              <a:t>Now a new Classification Approach - KNN</a:t>
            </a:r>
            <a:endParaRPr lang="en-US" altLang="en-US" dirty="0"/>
          </a:p>
        </p:txBody>
      </p:sp>
      <p:sp>
        <p:nvSpPr>
          <p:cNvPr id="7171" name="Content Placeholder 3"/>
          <p:cNvSpPr>
            <a:spLocks noGrp="1"/>
          </p:cNvSpPr>
          <p:nvPr>
            <p:ph sz="quarter" idx="1"/>
          </p:nvPr>
        </p:nvSpPr>
        <p:spPr>
          <a:xfrm>
            <a:off x="628650" y="1914525"/>
            <a:ext cx="7886700" cy="3186117"/>
          </a:xfrm>
        </p:spPr>
        <p:txBody>
          <a:bodyPr>
            <a:normAutofit/>
          </a:bodyPr>
          <a:lstStyle/>
          <a:p>
            <a:r>
              <a:rPr lang="en-US" altLang="en-US" dirty="0" smtClean="0"/>
              <a:t>Data-driven</a:t>
            </a:r>
            <a:r>
              <a:rPr lang="en-US" altLang="en-US" dirty="0"/>
              <a:t>, not heuristics (rules) based </a:t>
            </a:r>
          </a:p>
          <a:p>
            <a:pPr eaLnBrk="1" hangingPunct="1">
              <a:buFont typeface="Wingdings 2" pitchFamily="18" charset="2"/>
              <a:buNone/>
            </a:pPr>
            <a:endParaRPr lang="en-US" altLang="en-US" dirty="0"/>
          </a:p>
          <a:p>
            <a:r>
              <a:rPr lang="en-US" altLang="en-US" dirty="0"/>
              <a:t>No parameters, beta coefficients, means time to predict or classify can be lengthy because each new record is scored against the existing training set.</a:t>
            </a:r>
          </a:p>
          <a:p>
            <a:pPr eaLnBrk="1" hangingPunct="1">
              <a:buFont typeface="Wingdings 2" pitchFamily="18" charset="2"/>
              <a:buNone/>
            </a:pPr>
            <a:endParaRPr lang="en-US" altLang="en-US" dirty="0"/>
          </a:p>
          <a:p>
            <a:r>
              <a:rPr lang="en-US" altLang="en-US" dirty="0"/>
              <a:t>Makes no assumptions about the data e.g. outliers, non-normal distributions – all are accepted</a:t>
            </a:r>
          </a:p>
          <a:p>
            <a:pPr lvl="1" eaLnBrk="1" hangingPunct="1">
              <a:buFont typeface="Wingdings 2" pitchFamily="18" charset="2"/>
              <a:buNone/>
            </a:pPr>
            <a:endParaRPr lang="en-US" altLang="en-US" dirty="0"/>
          </a:p>
        </p:txBody>
      </p:sp>
      <p:sp>
        <p:nvSpPr>
          <p:cNvPr id="2" name="TextBox 1"/>
          <p:cNvSpPr txBox="1"/>
          <p:nvPr/>
        </p:nvSpPr>
        <p:spPr>
          <a:xfrm>
            <a:off x="628650" y="1271588"/>
            <a:ext cx="3499420" cy="523220"/>
          </a:xfrm>
          <a:prstGeom prst="rect">
            <a:avLst/>
          </a:prstGeom>
          <a:noFill/>
        </p:spPr>
        <p:txBody>
          <a:bodyPr wrap="none" rtlCol="0">
            <a:spAutoFit/>
          </a:bodyPr>
          <a:lstStyle/>
          <a:p>
            <a:r>
              <a:rPr lang="en-US" sz="2800" b="1" u="sng" dirty="0" smtClean="0"/>
              <a:t>Characteristics of KNN</a:t>
            </a:r>
            <a:endParaRPr lang="en-US" sz="2800" b="1" u="sng" dirty="0"/>
          </a:p>
        </p:txBody>
      </p:sp>
      <p:sp>
        <p:nvSpPr>
          <p:cNvPr id="5"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10/14/2018</a:t>
            </a:fld>
            <a:endParaRPr lang="en-US"/>
          </a:p>
        </p:txBody>
      </p:sp>
      <p:sp>
        <p:nvSpPr>
          <p:cNvPr id="6"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6</a:t>
            </a:r>
            <a:endParaRPr lang="en-US" dirty="0"/>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1109092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2"/>
          <p:cNvSpPr>
            <a:spLocks noGrp="1"/>
          </p:cNvSpPr>
          <p:nvPr>
            <p:ph type="title"/>
          </p:nvPr>
        </p:nvSpPr>
        <p:spPr/>
        <p:txBody>
          <a:bodyPr/>
          <a:lstStyle/>
          <a:p>
            <a:pPr eaLnBrk="1" hangingPunct="1"/>
            <a:r>
              <a:rPr lang="en-US" altLang="en-US"/>
              <a:t>Basic Idea</a:t>
            </a:r>
          </a:p>
        </p:txBody>
      </p:sp>
      <p:sp>
        <p:nvSpPr>
          <p:cNvPr id="9219" name="Content Placeholder 3"/>
          <p:cNvSpPr>
            <a:spLocks noGrp="1"/>
          </p:cNvSpPr>
          <p:nvPr>
            <p:ph sz="quarter" idx="1"/>
          </p:nvPr>
        </p:nvSpPr>
        <p:spPr>
          <a:xfrm>
            <a:off x="914400" y="1752600"/>
            <a:ext cx="7772400" cy="4267200"/>
          </a:xfrm>
        </p:spPr>
        <p:txBody>
          <a:bodyPr/>
          <a:lstStyle/>
          <a:p>
            <a:pPr marL="0" indent="0" eaLnBrk="1" hangingPunct="1">
              <a:buFont typeface="Wingdings 2" pitchFamily="18" charset="2"/>
              <a:buNone/>
              <a:defRPr/>
            </a:pPr>
            <a:r>
              <a:rPr lang="en-US" dirty="0"/>
              <a:t>For a given record to be classified, identify nearby records</a:t>
            </a:r>
          </a:p>
          <a:p>
            <a:pPr eaLnBrk="1" hangingPunct="1">
              <a:buFont typeface="Wingdings 2" pitchFamily="18" charset="2"/>
              <a:buNone/>
              <a:defRPr/>
            </a:pPr>
            <a:endParaRPr lang="en-US" dirty="0"/>
          </a:p>
          <a:p>
            <a:pPr eaLnBrk="1" hangingPunct="1">
              <a:buFont typeface="Wingdings 2" pitchFamily="18" charset="2"/>
              <a:buNone/>
              <a:defRPr/>
            </a:pPr>
            <a:r>
              <a:rPr lang="en-US" dirty="0"/>
              <a:t>“Near” means records with similar predictor values </a:t>
            </a:r>
            <a:r>
              <a:rPr lang="en-US" i="1" dirty="0"/>
              <a:t>X</a:t>
            </a:r>
            <a:r>
              <a:rPr lang="en-US" i="1" baseline="-25000" dirty="0"/>
              <a:t>1</a:t>
            </a:r>
            <a:r>
              <a:rPr lang="en-US" i="1" dirty="0"/>
              <a:t>, X</a:t>
            </a:r>
            <a:r>
              <a:rPr lang="en-US" i="1" baseline="-25000" dirty="0"/>
              <a:t>2</a:t>
            </a:r>
            <a:r>
              <a:rPr lang="en-US" i="1" dirty="0"/>
              <a:t>, … </a:t>
            </a:r>
            <a:r>
              <a:rPr lang="en-US" i="1" dirty="0" err="1"/>
              <a:t>X</a:t>
            </a:r>
            <a:r>
              <a:rPr lang="en-US" i="1" baseline="-25000" dirty="0" err="1"/>
              <a:t>p</a:t>
            </a:r>
            <a:endParaRPr lang="en-US" i="1" baseline="-25000" dirty="0"/>
          </a:p>
          <a:p>
            <a:pPr eaLnBrk="1" hangingPunct="1">
              <a:buFont typeface="Wingdings 2" pitchFamily="18" charset="2"/>
              <a:buNone/>
              <a:defRPr/>
            </a:pPr>
            <a:endParaRPr lang="en-US" i="1" baseline="-25000" dirty="0"/>
          </a:p>
          <a:p>
            <a:pPr marL="0" indent="0" eaLnBrk="1" hangingPunct="1">
              <a:buFont typeface="Wingdings 2" pitchFamily="18" charset="2"/>
              <a:buNone/>
              <a:defRPr/>
            </a:pPr>
            <a:r>
              <a:rPr lang="en-US" dirty="0"/>
              <a:t>Classify the record as whatever the predominant class is among the nearby records (the “neighbors”)</a:t>
            </a:r>
          </a:p>
        </p:txBody>
      </p:sp>
      <p:sp>
        <p:nvSpPr>
          <p:cNvPr id="2" name="Rectangle 1">
            <a:extLst>
              <a:ext uri="{FF2B5EF4-FFF2-40B4-BE49-F238E27FC236}">
                <a16:creationId xmlns:a16="http://schemas.microsoft.com/office/drawing/2014/main" xmlns="" id="{3C1CA49A-AB7D-4C3C-B0B5-693205215BFC}"/>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brain makes similar associative leaps…the upcoming example proves it!</a:t>
            </a:r>
          </a:p>
        </p:txBody>
      </p:sp>
      <p:sp>
        <p:nvSpPr>
          <p:cNvPr id="5"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10/14/2018</a:t>
            </a:fld>
            <a:endParaRPr lang="en-US"/>
          </a:p>
        </p:txBody>
      </p:sp>
      <p:sp>
        <p:nvSpPr>
          <p:cNvPr id="6"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7</a:t>
            </a:r>
            <a:endParaRPr lang="en-US" dirty="0"/>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428329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09600" y="228600"/>
            <a:ext cx="7772400" cy="1143000"/>
          </a:xfrm>
        </p:spPr>
        <p:txBody>
          <a:bodyPr/>
          <a:lstStyle/>
          <a:p>
            <a:pPr eaLnBrk="1" hangingPunct="1"/>
            <a:r>
              <a:rPr lang="en-US" altLang="en-US" dirty="0"/>
              <a:t>How to measure “nearby”?</a:t>
            </a:r>
          </a:p>
        </p:txBody>
      </p:sp>
      <p:sp>
        <p:nvSpPr>
          <p:cNvPr id="9219" name="Content Placeholder 2"/>
          <p:cNvSpPr>
            <a:spLocks noGrp="1"/>
          </p:cNvSpPr>
          <p:nvPr>
            <p:ph sz="quarter" idx="1"/>
          </p:nvPr>
        </p:nvSpPr>
        <p:spPr>
          <a:xfrm>
            <a:off x="1066800" y="1752600"/>
            <a:ext cx="6667500" cy="1143000"/>
          </a:xfrm>
        </p:spPr>
        <p:txBody>
          <a:bodyPr/>
          <a:lstStyle/>
          <a:p>
            <a:pPr marL="0" indent="0" eaLnBrk="1" hangingPunct="1">
              <a:buFont typeface="Wingdings 2" pitchFamily="18" charset="2"/>
              <a:buNone/>
            </a:pPr>
            <a:r>
              <a:rPr lang="en-US" altLang="en-US"/>
              <a:t>The most popular distance measure is </a:t>
            </a:r>
            <a:r>
              <a:rPr lang="en-US" altLang="en-US" b="1"/>
              <a:t>Euclidean distance</a:t>
            </a:r>
          </a:p>
        </p:txBody>
      </p:sp>
      <p:sp>
        <p:nvSpPr>
          <p:cNvPr id="9220" name="Content Placeholder 3"/>
          <p:cNvSpPr>
            <a:spLocks noGrp="1"/>
          </p:cNvSpPr>
          <p:nvPr>
            <p:ph sz="quarter" idx="2"/>
          </p:nvPr>
        </p:nvSpPr>
        <p:spPr>
          <a:xfrm>
            <a:off x="609600" y="2819400"/>
            <a:ext cx="8074025" cy="1676400"/>
          </a:xfrm>
        </p:spPr>
        <p:txBody>
          <a:bodyPr/>
          <a:lstStyle/>
          <a:p>
            <a:pPr eaLnBrk="1" hangingPunct="1">
              <a:buFont typeface="Wingdings 2" pitchFamily="18" charset="2"/>
              <a:buNone/>
            </a:pPr>
            <a:r>
              <a:rPr lang="en-US" altLang="en-US"/>
              <a:t> </a:t>
            </a:r>
          </a:p>
        </p:txBody>
      </p:sp>
      <p:graphicFrame>
        <p:nvGraphicFramePr>
          <p:cNvPr id="9221" name="Object 2"/>
          <p:cNvGraphicFramePr>
            <a:graphicFrameLocks noChangeAspect="1"/>
          </p:cNvGraphicFramePr>
          <p:nvPr>
            <p:extLst>
              <p:ext uri="{D42A27DB-BD31-4B8C-83A1-F6EECF244321}">
                <p14:modId xmlns:p14="http://schemas.microsoft.com/office/powerpoint/2010/main" val="3200207034"/>
              </p:ext>
            </p:extLst>
          </p:nvPr>
        </p:nvGraphicFramePr>
        <p:xfrm>
          <a:off x="1735137" y="2764631"/>
          <a:ext cx="5330825" cy="1023938"/>
        </p:xfrm>
        <a:graphic>
          <a:graphicData uri="http://schemas.openxmlformats.org/presentationml/2006/ole">
            <mc:AlternateContent xmlns:mc="http://schemas.openxmlformats.org/markup-compatibility/2006">
              <mc:Choice xmlns:v="urn:schemas-microsoft-com:vml" Requires="v">
                <p:oleObj spid="_x0000_s1086" name="Document" r:id="rId4" imgW="2858268" imgH="544757" progId="Word.Document.12">
                  <p:embed/>
                </p:oleObj>
              </mc:Choice>
              <mc:Fallback>
                <p:oleObj name="Document" r:id="rId4" imgW="2858268" imgH="544757" progId="Word.Document.12">
                  <p:embed/>
                  <p:pic>
                    <p:nvPicPr>
                      <p:cNvPr id="9221" name="Object 2"/>
                      <p:cNvPicPr>
                        <a:picLocks noChangeAspect="1" noChangeArrowheads="1"/>
                      </p:cNvPicPr>
                      <p:nvPr/>
                    </p:nvPicPr>
                    <p:blipFill>
                      <a:blip r:embed="rId5"/>
                      <a:srcRect/>
                      <a:stretch>
                        <a:fillRect/>
                      </a:stretch>
                    </p:blipFill>
                    <p:spPr bwMode="auto">
                      <a:xfrm>
                        <a:off x="1735137" y="2764631"/>
                        <a:ext cx="5330825" cy="102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533400" y="4419600"/>
            <a:ext cx="8077200" cy="1477328"/>
          </a:xfrm>
          <a:prstGeom prst="rect">
            <a:avLst/>
          </a:prstGeom>
          <a:noFill/>
        </p:spPr>
        <p:txBody>
          <a:bodyPr wrap="square" rtlCol="0">
            <a:spAutoFit/>
          </a:bodyPr>
          <a:lstStyle/>
          <a:p>
            <a:pPr>
              <a:buFont typeface="Arial" pitchFamily="34" charset="0"/>
              <a:buChar char="•"/>
            </a:pPr>
            <a:r>
              <a:rPr lang="en-US" dirty="0"/>
              <a:t> Typically, predictor variables are first normalized (= standardized) to put them on comparable scales</a:t>
            </a:r>
          </a:p>
          <a:p>
            <a:pPr>
              <a:buFont typeface="Arial" pitchFamily="34" charset="0"/>
              <a:buChar char="•"/>
            </a:pPr>
            <a:r>
              <a:rPr lang="en-US" dirty="0"/>
              <a:t> An easy and consistent method for normalization is to use </a:t>
            </a:r>
            <a:r>
              <a:rPr lang="en-US" dirty="0" err="1">
                <a:latin typeface="Courier New" pitchFamily="49" charset="0"/>
                <a:cs typeface="Courier New" pitchFamily="49" charset="0"/>
              </a:rPr>
              <a:t>preProcess</a:t>
            </a:r>
            <a:r>
              <a:rPr lang="en-US" dirty="0">
                <a:latin typeface="Courier New" pitchFamily="49" charset="0"/>
                <a:cs typeface="Courier New" pitchFamily="49" charset="0"/>
              </a:rPr>
              <a:t>()</a:t>
            </a:r>
            <a:r>
              <a:rPr lang="en-US" dirty="0"/>
              <a:t> from </a:t>
            </a:r>
            <a:r>
              <a:rPr lang="en-US" dirty="0">
                <a:latin typeface="Courier New" pitchFamily="49" charset="0"/>
                <a:cs typeface="Courier New" pitchFamily="49" charset="0"/>
              </a:rPr>
              <a:t>caret </a:t>
            </a:r>
            <a:r>
              <a:rPr lang="en-US" dirty="0"/>
              <a:t>but can also be done with </a:t>
            </a:r>
            <a:r>
              <a:rPr lang="en-US" dirty="0">
                <a:latin typeface="Courier New" pitchFamily="49" charset="0"/>
                <a:cs typeface="Courier New" pitchFamily="49" charset="0"/>
              </a:rPr>
              <a:t>scale()</a:t>
            </a:r>
            <a:endParaRPr lang="en-US" dirty="0"/>
          </a:p>
          <a:p>
            <a:pPr>
              <a:buFont typeface="Arial" pitchFamily="34" charset="0"/>
              <a:buChar char="•"/>
            </a:pPr>
            <a:r>
              <a:rPr lang="en-US" dirty="0"/>
              <a:t>Without normalization, metrics with large scales dominate</a:t>
            </a:r>
          </a:p>
        </p:txBody>
      </p:sp>
      <p:sp>
        <p:nvSpPr>
          <p:cNvPr id="2" name="TextBox 1">
            <a:extLst>
              <a:ext uri="{FF2B5EF4-FFF2-40B4-BE49-F238E27FC236}">
                <a16:creationId xmlns:a16="http://schemas.microsoft.com/office/drawing/2014/main" xmlns="" id="{2F6885FF-4157-4805-AF2D-65F62D1135FB}"/>
              </a:ext>
            </a:extLst>
          </p:cNvPr>
          <p:cNvSpPr txBox="1"/>
          <p:nvPr/>
        </p:nvSpPr>
        <p:spPr>
          <a:xfrm rot="19945675">
            <a:off x="3114363" y="2806682"/>
            <a:ext cx="2762872" cy="646331"/>
          </a:xfrm>
          <a:prstGeom prst="rect">
            <a:avLst/>
          </a:prstGeom>
          <a:solidFill>
            <a:schemeClr val="accent1"/>
          </a:solidFill>
        </p:spPr>
        <p:txBody>
          <a:bodyPr wrap="none" rtlCol="0">
            <a:spAutoFit/>
          </a:bodyPr>
          <a:lstStyle/>
          <a:p>
            <a:pPr algn="ctr"/>
            <a:r>
              <a:rPr lang="en-US" dirty="0">
                <a:solidFill>
                  <a:schemeClr val="bg1"/>
                </a:solidFill>
              </a:rPr>
              <a:t>DON’T WORRY ABOUT THIS</a:t>
            </a:r>
          </a:p>
          <a:p>
            <a:pPr algn="ctr"/>
            <a:r>
              <a:rPr lang="en-US" dirty="0">
                <a:solidFill>
                  <a:schemeClr val="bg1"/>
                </a:solidFill>
              </a:rPr>
              <a:t>R will handle it!</a:t>
            </a:r>
          </a:p>
        </p:txBody>
      </p:sp>
      <p:sp>
        <p:nvSpPr>
          <p:cNvPr id="8"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10/14/2018</a:t>
            </a:fld>
            <a:endParaRPr lang="en-US"/>
          </a:p>
        </p:txBody>
      </p:sp>
      <p:sp>
        <p:nvSpPr>
          <p:cNvPr id="9"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a:t>8</a:t>
            </a:r>
          </a:p>
        </p:txBody>
      </p:sp>
      <p:sp>
        <p:nvSpPr>
          <p:cNvPr id="11"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392074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NCAA Classification Madness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2</a:t>
            </a:fld>
            <a:endParaRPr lang="en-US"/>
          </a:p>
        </p:txBody>
      </p:sp>
      <p:sp>
        <p:nvSpPr>
          <p:cNvPr id="5" name="Footer Placeholder 4"/>
          <p:cNvSpPr>
            <a:spLocks noGrp="1"/>
          </p:cNvSpPr>
          <p:nvPr>
            <p:ph type="ftr" sz="quarter" idx="3"/>
          </p:nvPr>
        </p:nvSpPr>
        <p:spPr/>
        <p:txBody>
          <a:bodyPr/>
          <a:lstStyle/>
          <a:p>
            <a:r>
              <a:rPr lang="en-US" dirty="0" smtClean="0"/>
              <a:t>Kwartler CSCI E-96</a:t>
            </a:r>
            <a:endParaRPr lang="en-US" dirty="0"/>
          </a:p>
        </p:txBody>
      </p:sp>
      <p:sp>
        <p:nvSpPr>
          <p:cNvPr id="6" name="Text Placeholder 3"/>
          <p:cNvSpPr txBox="1">
            <a:spLocks/>
          </p:cNvSpPr>
          <p:nvPr/>
        </p:nvSpPr>
        <p:spPr>
          <a:xfrm>
            <a:off x="5809120" y="1522390"/>
            <a:ext cx="2714964" cy="362990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smtClean="0">
                <a:effectLst>
                  <a:glow rad="38100">
                    <a:schemeClr val="bg1">
                      <a:lumMod val="50000"/>
                      <a:lumOff val="50000"/>
                      <a:alpha val="20000"/>
                    </a:schemeClr>
                  </a:glow>
                </a:effectLst>
              </a:rPr>
              <a:t>College Basketball</a:t>
            </a:r>
          </a:p>
          <a:p>
            <a:r>
              <a:rPr lang="en-US" sz="2000" dirty="0" smtClean="0">
                <a:effectLst>
                  <a:glow rad="38100">
                    <a:schemeClr val="bg1">
                      <a:lumMod val="50000"/>
                      <a:lumOff val="50000"/>
                      <a:alpha val="20000"/>
                    </a:schemeClr>
                  </a:glow>
                </a:effectLst>
              </a:rPr>
              <a:t>Annual 64 team tournament</a:t>
            </a:r>
          </a:p>
          <a:p>
            <a:pPr marL="0" indent="0">
              <a:buNone/>
            </a:pPr>
            <a:endParaRPr lang="en-US" sz="2000" dirty="0">
              <a:effectLst>
                <a:glow rad="38100">
                  <a:schemeClr val="bg1">
                    <a:lumMod val="50000"/>
                    <a:lumOff val="50000"/>
                    <a:alpha val="20000"/>
                  </a:schemeClr>
                </a:glow>
              </a:effectLst>
            </a:endParaRPr>
          </a:p>
          <a:p>
            <a:pPr marL="0" indent="0">
              <a:buNone/>
            </a:pPr>
            <a:r>
              <a:rPr lang="en-US" sz="2000" b="1" dirty="0" smtClean="0">
                <a:effectLst>
                  <a:glow rad="38100">
                    <a:schemeClr val="bg1">
                      <a:lumMod val="50000"/>
                      <a:lumOff val="50000"/>
                      <a:alpha val="20000"/>
                    </a:schemeClr>
                  </a:glow>
                </a:effectLst>
              </a:rPr>
              <a:t>Business Impact:</a:t>
            </a:r>
          </a:p>
          <a:p>
            <a:r>
              <a:rPr lang="en-US" sz="2000" dirty="0" smtClean="0">
                <a:effectLst>
                  <a:glow rad="38100">
                    <a:schemeClr val="bg1">
                      <a:lumMod val="50000"/>
                      <a:lumOff val="50000"/>
                      <a:alpha val="20000"/>
                    </a:schemeClr>
                  </a:glow>
                </a:effectLst>
              </a:rPr>
              <a:t>$1B wagered</a:t>
            </a:r>
          </a:p>
          <a:p>
            <a:r>
              <a:rPr lang="en-US" sz="2000" dirty="0" smtClean="0">
                <a:effectLst>
                  <a:glow rad="38100">
                    <a:schemeClr val="bg1">
                      <a:lumMod val="50000"/>
                      <a:lumOff val="50000"/>
                      <a:alpha val="20000"/>
                    </a:schemeClr>
                  </a:glow>
                </a:effectLst>
              </a:rPr>
              <a:t>$2B in lost productivity</a:t>
            </a:r>
          </a:p>
          <a:p>
            <a:r>
              <a:rPr lang="en-US" sz="2000" dirty="0" smtClean="0">
                <a:effectLst>
                  <a:glow rad="38100">
                    <a:schemeClr val="bg1">
                      <a:lumMod val="50000"/>
                      <a:lumOff val="50000"/>
                      <a:alpha val="20000"/>
                    </a:schemeClr>
                  </a:glow>
                </a:effectLst>
              </a:rPr>
              <a:t>Bragging Rights</a:t>
            </a:r>
            <a:endParaRPr lang="en-US" sz="2000" dirty="0">
              <a:effectLst>
                <a:glow rad="38100">
                  <a:schemeClr val="bg1">
                    <a:lumMod val="50000"/>
                    <a:lumOff val="50000"/>
                    <a:alpha val="20000"/>
                  </a:schemeClr>
                </a:glow>
              </a:effectLst>
            </a:endParaRPr>
          </a:p>
        </p:txBody>
      </p:sp>
      <p:pic>
        <p:nvPicPr>
          <p:cNvPr id="7" name="Picture 2" descr="http://ll-media.tmz.com/2013/02/28/0228-adidas-ncaa-jersey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29" y="1452131"/>
            <a:ext cx="5029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7538" y="5609492"/>
            <a:ext cx="8071339" cy="40444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Objective: Identify the probability of a team winning in Round 1.</a:t>
            </a:r>
            <a:endParaRPr lang="en-US" dirty="0"/>
          </a:p>
        </p:txBody>
      </p:sp>
    </p:spTree>
    <p:extLst>
      <p:ext uri="{BB962C8B-B14F-4D97-AF65-F5344CB8AC3E}">
        <p14:creationId xmlns:p14="http://schemas.microsoft.com/office/powerpoint/2010/main" val="19061416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60" name="think-cell Slide" r:id="rId6" imgW="270" imgH="270" progId="TCLayout.ActiveDocument.1">
                  <p:embed/>
                </p:oleObj>
              </mc:Choice>
              <mc:Fallback>
                <p:oleObj name="think-cell Slide" r:id="rId6" imgW="270" imgH="270" progId="TCLayout.ActiveDocument.1">
                  <p:embed/>
                  <p:pic>
                    <p:nvPicPr>
                      <p:cNvPr id="15" name="Object 1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1400">
              <a:latin typeface="Arial"/>
              <a:sym typeface="Arial"/>
            </a:endParaRPr>
          </a:p>
        </p:txBody>
      </p:sp>
      <p:sp>
        <p:nvSpPr>
          <p:cNvPr id="8" name="Rounded Rectangle 7"/>
          <p:cNvSpPr/>
          <p:nvPr/>
        </p:nvSpPr>
        <p:spPr>
          <a:xfrm>
            <a:off x="304799" y="1417928"/>
            <a:ext cx="4114800" cy="3339810"/>
          </a:xfrm>
          <a:prstGeom prst="roundRect">
            <a:avLst/>
          </a:prstGeom>
          <a:solidFill>
            <a:schemeClr val="bg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228600" y="91440"/>
            <a:ext cx="8686800" cy="82296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b="1" kern="1200">
                <a:solidFill>
                  <a:schemeClr val="accent2"/>
                </a:solidFill>
                <a:latin typeface="+mj-lt"/>
                <a:ea typeface="+mj-ea"/>
                <a:cs typeface="+mj-cs"/>
              </a:defRPr>
            </a:lvl1pPr>
          </a:lstStyle>
          <a:p>
            <a:r>
              <a:rPr lang="en-US" dirty="0"/>
              <a:t>KNN Classification</a:t>
            </a:r>
            <a:endParaRPr lang="en-US" sz="1600" b="0" dirty="0"/>
          </a:p>
          <a:p>
            <a:r>
              <a:rPr lang="en-US" sz="1600" b="0" dirty="0"/>
              <a:t>Rep your HOOD!</a:t>
            </a:r>
            <a:endParaRPr lang="en-US" dirty="0"/>
          </a:p>
        </p:txBody>
      </p:sp>
      <p:pic>
        <p:nvPicPr>
          <p:cNvPr id="72706" name="Picture 2" descr="http://media.ticketmaster.com/tm/en-us/dbimages/103113a.jpg"/>
          <p:cNvPicPr>
            <a:picLocks noChangeAspect="1" noChangeArrowheads="1"/>
          </p:cNvPicPr>
          <p:nvPr/>
        </p:nvPicPr>
        <p:blipFill rotWithShape="1">
          <a:blip r:embed="rId8">
            <a:extLst>
              <a:ext uri="{28A0092B-C50C-407E-A947-70E740481C1C}">
                <a14:useLocalDpi xmlns:a14="http://schemas.microsoft.com/office/drawing/2010/main" val="0"/>
              </a:ext>
            </a:extLst>
          </a:blip>
          <a:srcRect l="16040" t="21043" r="15901" b="25623"/>
          <a:stretch/>
        </p:blipFill>
        <p:spPr bwMode="auto">
          <a:xfrm>
            <a:off x="1373606" y="1521279"/>
            <a:ext cx="1977185" cy="1143000"/>
          </a:xfrm>
          <a:prstGeom prst="rect">
            <a:avLst/>
          </a:prstGeom>
          <a:noFill/>
          <a:extLst>
            <a:ext uri="{909E8E84-426E-40DD-AFC4-6F175D3DCCD1}">
              <a14:hiddenFill xmlns:a14="http://schemas.microsoft.com/office/drawing/2010/main">
                <a:solidFill>
                  <a:srgbClr val="FFFFFF"/>
                </a:solidFill>
              </a14:hiddenFill>
            </a:ext>
          </a:extLst>
        </p:spPr>
      </p:pic>
      <p:sp>
        <p:nvSpPr>
          <p:cNvPr id="2" name="Isosceles Triangle 1"/>
          <p:cNvSpPr/>
          <p:nvPr/>
        </p:nvSpPr>
        <p:spPr>
          <a:xfrm rot="5400000">
            <a:off x="4117477" y="2526921"/>
            <a:ext cx="1892595" cy="4545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291036" y="2292517"/>
            <a:ext cx="3460898" cy="923330"/>
          </a:xfrm>
          <a:prstGeom prst="rect">
            <a:avLst/>
          </a:prstGeom>
          <a:noFill/>
        </p:spPr>
        <p:txBody>
          <a:bodyPr wrap="square" rtlCol="0">
            <a:spAutoFit/>
          </a:bodyPr>
          <a:lstStyle/>
          <a:p>
            <a:pPr marL="285750" indent="-285750">
              <a:buFont typeface="Arial" panose="020B0604020202020204" pitchFamily="34" charset="0"/>
              <a:buChar char="•"/>
            </a:pPr>
            <a:r>
              <a:rPr lang="en-US" dirty="0"/>
              <a:t>From East 99</a:t>
            </a:r>
            <a:r>
              <a:rPr lang="en-US" baseline="30000" dirty="0"/>
              <a:t>th</a:t>
            </a:r>
            <a:r>
              <a:rPr lang="en-US" dirty="0"/>
              <a:t> Street &amp; St. Clair  in Cleveland</a:t>
            </a:r>
          </a:p>
          <a:p>
            <a:pPr marL="285750" indent="-285750">
              <a:buFont typeface="Arial" panose="020B0604020202020204" pitchFamily="34" charset="0"/>
              <a:buChar char="•"/>
            </a:pPr>
            <a:r>
              <a:rPr lang="en-US" dirty="0"/>
              <a:t>Talk about it a lot…</a:t>
            </a:r>
          </a:p>
        </p:txBody>
      </p:sp>
      <p:pic>
        <p:nvPicPr>
          <p:cNvPr id="4100" name="Picture 4" descr="Image result for bone thugs n harmony">
            <a:extLst>
              <a:ext uri="{FF2B5EF4-FFF2-40B4-BE49-F238E27FC236}">
                <a16:creationId xmlns:a16="http://schemas.microsoft.com/office/drawing/2014/main" xmlns="" id="{97DB6621-6EE3-4B4C-8708-CB4FC5341A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2950" y="2794257"/>
            <a:ext cx="2978495" cy="17870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5D1F2579-B79E-4ED4-9BC5-44D72738933C}"/>
              </a:ext>
            </a:extLst>
          </p:cNvPr>
          <p:cNvSpPr/>
          <p:nvPr/>
        </p:nvSpPr>
        <p:spPr>
          <a:xfrm>
            <a:off x="762000" y="5562600"/>
            <a:ext cx="7753350" cy="68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bg1"/>
                </a:solidFill>
              </a:rPr>
              <a:t>Lets try to understand if a house is in East or West Cleveland and Bone Thugs would live there based on some attributes.</a:t>
            </a:r>
            <a:endParaRPr lang="en-US" sz="1400" dirty="0">
              <a:solidFill>
                <a:schemeClr val="bg1"/>
              </a:solidFill>
            </a:endParaRP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4" name="Slide Number Placeholder 6"/>
          <p:cNvSpPr>
            <a:spLocks noGrp="1"/>
          </p:cNvSpPr>
          <p:nvPr>
            <p:ph type="sldNum" sz="quarter" idx="12"/>
          </p:nvPr>
        </p:nvSpPr>
        <p:spPr>
          <a:xfrm>
            <a:off x="6457950" y="6356351"/>
            <a:ext cx="857250" cy="365125"/>
          </a:xfrm>
        </p:spPr>
        <p:txBody>
          <a:bodyPr/>
          <a:lstStyle/>
          <a:p>
            <a:r>
              <a:rPr lang="en-US" dirty="0" smtClean="0"/>
              <a:t>12</a:t>
            </a:r>
            <a:endParaRPr lang="en-US" dirty="0"/>
          </a:p>
        </p:txBody>
      </p:sp>
      <p:sp>
        <p:nvSpPr>
          <p:cNvPr id="16"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33412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Bone Thugs Hood on Zillow</a:t>
            </a:r>
          </a:p>
        </p:txBody>
      </p:sp>
      <p:pic>
        <p:nvPicPr>
          <p:cNvPr id="737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5416"/>
          <a:stretch/>
        </p:blipFill>
        <p:spPr bwMode="auto">
          <a:xfrm>
            <a:off x="1320989" y="1301073"/>
            <a:ext cx="6502022" cy="4718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13</a:t>
            </a:r>
            <a:endParaRPr lang="en-US" dirty="0"/>
          </a:p>
        </p:txBody>
      </p:sp>
      <p:sp>
        <p:nvSpPr>
          <p:cNvPr id="7"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76301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Attributes of houses here…	</a:t>
            </a:r>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387" r="1215" b="6878"/>
          <a:stretch/>
        </p:blipFill>
        <p:spPr bwMode="auto">
          <a:xfrm>
            <a:off x="152400" y="1351362"/>
            <a:ext cx="6127844" cy="5091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705600" y="2590800"/>
            <a:ext cx="1241045" cy="1754326"/>
          </a:xfrm>
          <a:prstGeom prst="rect">
            <a:avLst/>
          </a:prstGeom>
          <a:noFill/>
        </p:spPr>
        <p:txBody>
          <a:bodyPr wrap="none" rtlCol="0">
            <a:spAutoFit/>
          </a:bodyPr>
          <a:lstStyle/>
          <a:p>
            <a:pPr marL="117475" indent="-117475">
              <a:buFont typeface="Arial" panose="020B0604020202020204" pitchFamily="34" charset="0"/>
              <a:buChar char="•"/>
            </a:pPr>
            <a:r>
              <a:rPr lang="en-US" dirty="0"/>
              <a:t>$25K</a:t>
            </a:r>
          </a:p>
          <a:p>
            <a:pPr marL="117475" indent="-117475">
              <a:buFont typeface="Arial" panose="020B0604020202020204" pitchFamily="34" charset="0"/>
              <a:buChar char="•"/>
            </a:pPr>
            <a:r>
              <a:rPr lang="en-US" dirty="0"/>
              <a:t>3 beds</a:t>
            </a:r>
          </a:p>
          <a:p>
            <a:pPr marL="117475" indent="-117475">
              <a:buFont typeface="Arial" panose="020B0604020202020204" pitchFamily="34" charset="0"/>
              <a:buChar char="•"/>
            </a:pPr>
            <a:r>
              <a:rPr lang="en-US" dirty="0"/>
              <a:t>2 baths</a:t>
            </a:r>
          </a:p>
          <a:p>
            <a:pPr marL="117475" indent="-117475">
              <a:buFont typeface="Arial" panose="020B0604020202020204" pitchFamily="34" charset="0"/>
              <a:buChar char="•"/>
            </a:pPr>
            <a:r>
              <a:rPr lang="en-US" dirty="0"/>
              <a:t>1,420 </a:t>
            </a:r>
            <a:r>
              <a:rPr lang="en-US" dirty="0" err="1"/>
              <a:t>sqft</a:t>
            </a:r>
            <a:endParaRPr lang="en-US" dirty="0"/>
          </a:p>
          <a:p>
            <a:pPr marL="117475" indent="-117475">
              <a:buFont typeface="Arial" panose="020B0604020202020204" pitchFamily="34" charset="0"/>
              <a:buChar char="•"/>
            </a:pPr>
            <a:r>
              <a:rPr lang="en-US" dirty="0"/>
              <a:t>44108 zip</a:t>
            </a:r>
          </a:p>
          <a:p>
            <a:endParaRPr lang="en-US" dirty="0"/>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14</a:t>
            </a:r>
            <a:endParaRPr lang="en-US" dirty="0"/>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297748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Collected a small data set comparing East Cleveland to West.</a:t>
            </a:r>
          </a:p>
        </p:txBody>
      </p:sp>
      <p:sp>
        <p:nvSpPr>
          <p:cNvPr id="4" name="Text Placeholder 3"/>
          <p:cNvSpPr>
            <a:spLocks noGrp="1"/>
          </p:cNvSpPr>
          <p:nvPr>
            <p:ph type="body" idx="1"/>
          </p:nvPr>
        </p:nvSpPr>
        <p:spPr>
          <a:xfrm>
            <a:off x="457200" y="1256827"/>
            <a:ext cx="3868340" cy="427065"/>
          </a:xfrm>
        </p:spPr>
        <p:txBody>
          <a:bodyPr/>
          <a:lstStyle/>
          <a:p>
            <a:r>
              <a:rPr lang="en-US" dirty="0"/>
              <a:t>West Cleveland</a:t>
            </a:r>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3279992848"/>
              </p:ext>
            </p:extLst>
          </p:nvPr>
        </p:nvGraphicFramePr>
        <p:xfrm>
          <a:off x="457200" y="1728156"/>
          <a:ext cx="3232152" cy="3708400"/>
        </p:xfrm>
        <a:graphic>
          <a:graphicData uri="http://schemas.openxmlformats.org/drawingml/2006/table">
            <a:tbl>
              <a:tblPr firstRow="1" bandRow="1">
                <a:tableStyleId>{5C22544A-7EE6-4342-B048-85BDC9FD1C3A}</a:tableStyleId>
              </a:tblPr>
              <a:tblGrid>
                <a:gridCol w="808038">
                  <a:extLst>
                    <a:ext uri="{9D8B030D-6E8A-4147-A177-3AD203B41FA5}">
                      <a16:colId xmlns:a16="http://schemas.microsoft.com/office/drawing/2014/main" xmlns="" val="20000"/>
                    </a:ext>
                  </a:extLst>
                </a:gridCol>
                <a:gridCol w="808038">
                  <a:extLst>
                    <a:ext uri="{9D8B030D-6E8A-4147-A177-3AD203B41FA5}">
                      <a16:colId xmlns:a16="http://schemas.microsoft.com/office/drawing/2014/main" xmlns="" val="20001"/>
                    </a:ext>
                  </a:extLst>
                </a:gridCol>
                <a:gridCol w="808038">
                  <a:extLst>
                    <a:ext uri="{9D8B030D-6E8A-4147-A177-3AD203B41FA5}">
                      <a16:colId xmlns:a16="http://schemas.microsoft.com/office/drawing/2014/main" xmlns="" val="20002"/>
                    </a:ext>
                  </a:extLst>
                </a:gridCol>
                <a:gridCol w="808038">
                  <a:extLst>
                    <a:ext uri="{9D8B030D-6E8A-4147-A177-3AD203B41FA5}">
                      <a16:colId xmlns:a16="http://schemas.microsoft.com/office/drawing/2014/main" xmlns="" val="20004"/>
                    </a:ext>
                  </a:extLst>
                </a:gridCol>
              </a:tblGrid>
              <a:tr h="370840">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xmlns="" val="10000"/>
                  </a:ext>
                </a:extLst>
              </a:tr>
              <a:tr h="370840">
                <a:tc>
                  <a:txBody>
                    <a:bodyPr/>
                    <a:lstStyle/>
                    <a:p>
                      <a:r>
                        <a:rPr lang="en-US" sz="1400" dirty="0"/>
                        <a:t>4</a:t>
                      </a:r>
                    </a:p>
                  </a:txBody>
                  <a:tcPr/>
                </a:tc>
                <a:tc>
                  <a:txBody>
                    <a:bodyPr/>
                    <a:lstStyle/>
                    <a:p>
                      <a:r>
                        <a:rPr lang="en-US" sz="1400" dirty="0"/>
                        <a:t>4.5</a:t>
                      </a:r>
                    </a:p>
                  </a:txBody>
                  <a:tcPr/>
                </a:tc>
                <a:tc>
                  <a:txBody>
                    <a:bodyPr/>
                    <a:lstStyle/>
                    <a:p>
                      <a:r>
                        <a:rPr lang="en-US" sz="1400" dirty="0"/>
                        <a:t>4110</a:t>
                      </a:r>
                    </a:p>
                  </a:txBody>
                  <a:tcPr/>
                </a:tc>
                <a:tc>
                  <a:txBody>
                    <a:bodyPr/>
                    <a:lstStyle/>
                    <a:p>
                      <a:r>
                        <a:rPr lang="en-US" sz="1400" dirty="0"/>
                        <a:t>1.175M</a:t>
                      </a:r>
                    </a:p>
                  </a:txBody>
                  <a:tcPr/>
                </a:tc>
                <a:extLst>
                  <a:ext uri="{0D108BD9-81ED-4DB2-BD59-A6C34878D82A}">
                    <a16:rowId xmlns:a16="http://schemas.microsoft.com/office/drawing/2014/main" xmlns="" val="10001"/>
                  </a:ext>
                </a:extLst>
              </a:tr>
              <a:tr h="370840">
                <a:tc>
                  <a:txBody>
                    <a:bodyPr/>
                    <a:lstStyle/>
                    <a:p>
                      <a:r>
                        <a:rPr lang="en-US" sz="1400" dirty="0"/>
                        <a:t>5</a:t>
                      </a:r>
                    </a:p>
                  </a:txBody>
                  <a:tcPr/>
                </a:tc>
                <a:tc>
                  <a:txBody>
                    <a:bodyPr/>
                    <a:lstStyle/>
                    <a:p>
                      <a:r>
                        <a:rPr lang="en-US" sz="1400" dirty="0"/>
                        <a:t>1.75</a:t>
                      </a:r>
                    </a:p>
                  </a:txBody>
                  <a:tcPr/>
                </a:tc>
                <a:tc>
                  <a:txBody>
                    <a:bodyPr/>
                    <a:lstStyle/>
                    <a:p>
                      <a:r>
                        <a:rPr lang="en-US" sz="1400" dirty="0"/>
                        <a:t>1616</a:t>
                      </a:r>
                    </a:p>
                  </a:txBody>
                  <a:tcPr/>
                </a:tc>
                <a:tc>
                  <a:txBody>
                    <a:bodyPr/>
                    <a:lstStyle/>
                    <a:p>
                      <a:r>
                        <a:rPr lang="en-US" sz="1400" dirty="0"/>
                        <a:t>$155K</a:t>
                      </a:r>
                    </a:p>
                  </a:txBody>
                  <a:tcPr/>
                </a:tc>
                <a:extLst>
                  <a:ext uri="{0D108BD9-81ED-4DB2-BD59-A6C34878D82A}">
                    <a16:rowId xmlns:a16="http://schemas.microsoft.com/office/drawing/2014/main" xmlns="" val="10002"/>
                  </a:ext>
                </a:extLst>
              </a:tr>
              <a:tr h="370840">
                <a:tc>
                  <a:txBody>
                    <a:bodyPr/>
                    <a:lstStyle/>
                    <a:p>
                      <a:r>
                        <a:rPr lang="en-US" sz="1400" dirty="0"/>
                        <a:t>4</a:t>
                      </a:r>
                    </a:p>
                  </a:txBody>
                  <a:tcPr/>
                </a:tc>
                <a:tc>
                  <a:txBody>
                    <a:bodyPr/>
                    <a:lstStyle/>
                    <a:p>
                      <a:r>
                        <a:rPr lang="en-US" sz="1400" dirty="0"/>
                        <a:t>2</a:t>
                      </a:r>
                    </a:p>
                  </a:txBody>
                  <a:tcPr/>
                </a:tc>
                <a:tc>
                  <a:txBody>
                    <a:bodyPr/>
                    <a:lstStyle/>
                    <a:p>
                      <a:r>
                        <a:rPr lang="en-US" sz="1400" dirty="0"/>
                        <a:t>1480</a:t>
                      </a:r>
                    </a:p>
                  </a:txBody>
                  <a:tcPr/>
                </a:tc>
                <a:tc>
                  <a:txBody>
                    <a:bodyPr/>
                    <a:lstStyle/>
                    <a:p>
                      <a:r>
                        <a:rPr lang="en-US" sz="1400" dirty="0"/>
                        <a:t>$64K</a:t>
                      </a:r>
                    </a:p>
                  </a:txBody>
                  <a:tcPr/>
                </a:tc>
                <a:extLst>
                  <a:ext uri="{0D108BD9-81ED-4DB2-BD59-A6C34878D82A}">
                    <a16:rowId xmlns:a16="http://schemas.microsoft.com/office/drawing/2014/main" xmlns="" val="10003"/>
                  </a:ext>
                </a:extLst>
              </a:tr>
              <a:tr h="370840">
                <a:tc>
                  <a:txBody>
                    <a:bodyPr/>
                    <a:lstStyle/>
                    <a:p>
                      <a:r>
                        <a:rPr lang="en-US" sz="1400" dirty="0"/>
                        <a:t>4</a:t>
                      </a:r>
                    </a:p>
                  </a:txBody>
                  <a:tcPr/>
                </a:tc>
                <a:tc>
                  <a:txBody>
                    <a:bodyPr/>
                    <a:lstStyle/>
                    <a:p>
                      <a:r>
                        <a:rPr lang="en-US" sz="1400" dirty="0"/>
                        <a:t>4</a:t>
                      </a:r>
                    </a:p>
                  </a:txBody>
                  <a:tcPr/>
                </a:tc>
                <a:tc>
                  <a:txBody>
                    <a:bodyPr/>
                    <a:lstStyle/>
                    <a:p>
                      <a:r>
                        <a:rPr lang="en-US" sz="1400" dirty="0"/>
                        <a:t>2640</a:t>
                      </a:r>
                    </a:p>
                  </a:txBody>
                  <a:tcPr/>
                </a:tc>
                <a:tc>
                  <a:txBody>
                    <a:bodyPr/>
                    <a:lstStyle/>
                    <a:p>
                      <a:r>
                        <a:rPr lang="en-US" sz="1400" dirty="0"/>
                        <a:t>$279K</a:t>
                      </a:r>
                    </a:p>
                  </a:txBody>
                  <a:tcPr/>
                </a:tc>
                <a:extLst>
                  <a:ext uri="{0D108BD9-81ED-4DB2-BD59-A6C34878D82A}">
                    <a16:rowId xmlns:a16="http://schemas.microsoft.com/office/drawing/2014/main" xmlns="" val="10004"/>
                  </a:ext>
                </a:extLst>
              </a:tr>
              <a:tr h="370840">
                <a:tc>
                  <a:txBody>
                    <a:bodyPr/>
                    <a:lstStyle/>
                    <a:p>
                      <a:r>
                        <a:rPr lang="en-US" sz="1400" dirty="0"/>
                        <a:t>5</a:t>
                      </a:r>
                    </a:p>
                  </a:txBody>
                  <a:tcPr/>
                </a:tc>
                <a:tc>
                  <a:txBody>
                    <a:bodyPr/>
                    <a:lstStyle/>
                    <a:p>
                      <a:r>
                        <a:rPr lang="en-US" sz="1400" dirty="0"/>
                        <a:t>5</a:t>
                      </a:r>
                    </a:p>
                  </a:txBody>
                  <a:tcPr/>
                </a:tc>
                <a:tc>
                  <a:txBody>
                    <a:bodyPr/>
                    <a:lstStyle/>
                    <a:p>
                      <a:r>
                        <a:rPr lang="en-US" sz="1400" dirty="0"/>
                        <a:t>4175</a:t>
                      </a:r>
                    </a:p>
                  </a:txBody>
                  <a:tcPr/>
                </a:tc>
                <a:tc>
                  <a:txBody>
                    <a:bodyPr/>
                    <a:lstStyle/>
                    <a:p>
                      <a:r>
                        <a:rPr lang="en-US" sz="1400" dirty="0"/>
                        <a:t>$525K</a:t>
                      </a:r>
                    </a:p>
                  </a:txBody>
                  <a:tcPr/>
                </a:tc>
                <a:extLst>
                  <a:ext uri="{0D108BD9-81ED-4DB2-BD59-A6C34878D82A}">
                    <a16:rowId xmlns:a16="http://schemas.microsoft.com/office/drawing/2014/main" xmlns="" val="10005"/>
                  </a:ext>
                </a:extLst>
              </a:tr>
              <a:tr h="370840">
                <a:tc>
                  <a:txBody>
                    <a:bodyPr/>
                    <a:lstStyle/>
                    <a:p>
                      <a:r>
                        <a:rPr lang="en-US" sz="1400" dirty="0"/>
                        <a:t>5</a:t>
                      </a:r>
                    </a:p>
                  </a:txBody>
                  <a:tcPr/>
                </a:tc>
                <a:tc>
                  <a:txBody>
                    <a:bodyPr/>
                    <a:lstStyle/>
                    <a:p>
                      <a:r>
                        <a:rPr lang="en-US" sz="1400" dirty="0"/>
                        <a:t>2.5</a:t>
                      </a:r>
                    </a:p>
                  </a:txBody>
                  <a:tcPr/>
                </a:tc>
                <a:tc>
                  <a:txBody>
                    <a:bodyPr/>
                    <a:lstStyle/>
                    <a:p>
                      <a:r>
                        <a:rPr lang="en-US" sz="1400" dirty="0"/>
                        <a:t>1702</a:t>
                      </a:r>
                    </a:p>
                  </a:txBody>
                  <a:tcPr/>
                </a:tc>
                <a:tc>
                  <a:txBody>
                    <a:bodyPr/>
                    <a:lstStyle/>
                    <a:p>
                      <a:r>
                        <a:rPr lang="en-US" sz="1400" dirty="0"/>
                        <a:t>$120K</a:t>
                      </a:r>
                    </a:p>
                  </a:txBody>
                  <a:tcPr/>
                </a:tc>
                <a:extLst>
                  <a:ext uri="{0D108BD9-81ED-4DB2-BD59-A6C34878D82A}">
                    <a16:rowId xmlns:a16="http://schemas.microsoft.com/office/drawing/2014/main" xmlns="" val="10006"/>
                  </a:ext>
                </a:extLst>
              </a:tr>
              <a:tr h="370840">
                <a:tc>
                  <a:txBody>
                    <a:bodyPr/>
                    <a:lstStyle/>
                    <a:p>
                      <a:r>
                        <a:rPr lang="en-US" sz="1400" dirty="0"/>
                        <a:t>3</a:t>
                      </a:r>
                    </a:p>
                  </a:txBody>
                  <a:tcPr/>
                </a:tc>
                <a:tc>
                  <a:txBody>
                    <a:bodyPr/>
                    <a:lstStyle/>
                    <a:p>
                      <a:r>
                        <a:rPr lang="en-US" sz="1400" dirty="0"/>
                        <a:t>1</a:t>
                      </a:r>
                    </a:p>
                  </a:txBody>
                  <a:tcPr/>
                </a:tc>
                <a:tc>
                  <a:txBody>
                    <a:bodyPr/>
                    <a:lstStyle/>
                    <a:p>
                      <a:r>
                        <a:rPr lang="en-US" sz="1400" dirty="0"/>
                        <a:t>1582</a:t>
                      </a:r>
                    </a:p>
                  </a:txBody>
                  <a:tcPr/>
                </a:tc>
                <a:tc>
                  <a:txBody>
                    <a:bodyPr/>
                    <a:lstStyle/>
                    <a:p>
                      <a:r>
                        <a:rPr lang="en-US" sz="1400" dirty="0"/>
                        <a:t>$103K</a:t>
                      </a:r>
                    </a:p>
                  </a:txBody>
                  <a:tcPr/>
                </a:tc>
                <a:extLst>
                  <a:ext uri="{0D108BD9-81ED-4DB2-BD59-A6C34878D82A}">
                    <a16:rowId xmlns:a16="http://schemas.microsoft.com/office/drawing/2014/main" xmlns="" val="10007"/>
                  </a:ext>
                </a:extLst>
              </a:tr>
              <a:tr h="370840">
                <a:tc>
                  <a:txBody>
                    <a:bodyPr/>
                    <a:lstStyle/>
                    <a:p>
                      <a:r>
                        <a:rPr lang="en-US" sz="1400" dirty="0"/>
                        <a:t>3</a:t>
                      </a:r>
                    </a:p>
                  </a:txBody>
                  <a:tcPr/>
                </a:tc>
                <a:tc>
                  <a:txBody>
                    <a:bodyPr/>
                    <a:lstStyle/>
                    <a:p>
                      <a:r>
                        <a:rPr lang="en-US" sz="1400" dirty="0"/>
                        <a:t>2</a:t>
                      </a:r>
                    </a:p>
                  </a:txBody>
                  <a:tcPr/>
                </a:tc>
                <a:tc>
                  <a:txBody>
                    <a:bodyPr/>
                    <a:lstStyle/>
                    <a:p>
                      <a:r>
                        <a:rPr lang="en-US" sz="1400" dirty="0"/>
                        <a:t>1292</a:t>
                      </a:r>
                    </a:p>
                  </a:txBody>
                  <a:tcPr/>
                </a:tc>
                <a:tc>
                  <a:txBody>
                    <a:bodyPr/>
                    <a:lstStyle/>
                    <a:p>
                      <a:r>
                        <a:rPr lang="en-US" sz="1400" dirty="0"/>
                        <a:t>$100K</a:t>
                      </a:r>
                    </a:p>
                  </a:txBody>
                  <a:tcPr/>
                </a:tc>
                <a:extLst>
                  <a:ext uri="{0D108BD9-81ED-4DB2-BD59-A6C34878D82A}">
                    <a16:rowId xmlns:a16="http://schemas.microsoft.com/office/drawing/2014/main" xmlns="" val="10008"/>
                  </a:ext>
                </a:extLst>
              </a:tr>
              <a:tr h="370840">
                <a:tc>
                  <a:txBody>
                    <a:bodyPr/>
                    <a:lstStyle/>
                    <a:p>
                      <a:r>
                        <a:rPr lang="en-US" sz="1400" dirty="0"/>
                        <a:t>3</a:t>
                      </a:r>
                    </a:p>
                  </a:txBody>
                  <a:tcPr/>
                </a:tc>
                <a:tc>
                  <a:txBody>
                    <a:bodyPr/>
                    <a:lstStyle/>
                    <a:p>
                      <a:r>
                        <a:rPr lang="en-US" sz="1400" dirty="0"/>
                        <a:t>3</a:t>
                      </a:r>
                    </a:p>
                  </a:txBody>
                  <a:tcPr/>
                </a:tc>
                <a:tc>
                  <a:txBody>
                    <a:bodyPr/>
                    <a:lstStyle/>
                    <a:p>
                      <a:r>
                        <a:rPr lang="en-US" sz="1400" dirty="0"/>
                        <a:t>1780</a:t>
                      </a:r>
                    </a:p>
                  </a:txBody>
                  <a:tcPr/>
                </a:tc>
                <a:tc>
                  <a:txBody>
                    <a:bodyPr/>
                    <a:lstStyle/>
                    <a:p>
                      <a:r>
                        <a:rPr lang="en-US" sz="1400" dirty="0"/>
                        <a:t>$159K</a:t>
                      </a:r>
                    </a:p>
                  </a:txBody>
                  <a:tcPr/>
                </a:tc>
                <a:extLst>
                  <a:ext uri="{0D108BD9-81ED-4DB2-BD59-A6C34878D82A}">
                    <a16:rowId xmlns:a16="http://schemas.microsoft.com/office/drawing/2014/main" xmlns="" val="10009"/>
                  </a:ext>
                </a:extLst>
              </a:tr>
            </a:tbl>
          </a:graphicData>
        </a:graphic>
      </p:graphicFrame>
      <p:sp>
        <p:nvSpPr>
          <p:cNvPr id="6" name="Text Placeholder 5"/>
          <p:cNvSpPr>
            <a:spLocks noGrp="1"/>
          </p:cNvSpPr>
          <p:nvPr>
            <p:ph type="body" sz="quarter" idx="3"/>
          </p:nvPr>
        </p:nvSpPr>
        <p:spPr>
          <a:xfrm>
            <a:off x="4645025" y="1256826"/>
            <a:ext cx="3887391" cy="427066"/>
          </a:xfrm>
        </p:spPr>
        <p:txBody>
          <a:bodyPr/>
          <a:lstStyle/>
          <a:p>
            <a:r>
              <a:rPr lang="en-US" dirty="0"/>
              <a:t>East Cleveland</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202273066"/>
              </p:ext>
            </p:extLst>
          </p:nvPr>
        </p:nvGraphicFramePr>
        <p:xfrm>
          <a:off x="4645025" y="1728156"/>
          <a:ext cx="3233420" cy="3708400"/>
        </p:xfrm>
        <a:graphic>
          <a:graphicData uri="http://schemas.openxmlformats.org/drawingml/2006/table">
            <a:tbl>
              <a:tblPr firstRow="1" bandRow="1">
                <a:tableStyleId>{5C22544A-7EE6-4342-B048-85BDC9FD1C3A}</a:tableStyleId>
              </a:tblPr>
              <a:tblGrid>
                <a:gridCol w="808355">
                  <a:extLst>
                    <a:ext uri="{9D8B030D-6E8A-4147-A177-3AD203B41FA5}">
                      <a16:colId xmlns:a16="http://schemas.microsoft.com/office/drawing/2014/main" xmlns="" val="20000"/>
                    </a:ext>
                  </a:extLst>
                </a:gridCol>
                <a:gridCol w="808355">
                  <a:extLst>
                    <a:ext uri="{9D8B030D-6E8A-4147-A177-3AD203B41FA5}">
                      <a16:colId xmlns:a16="http://schemas.microsoft.com/office/drawing/2014/main" xmlns="" val="20001"/>
                    </a:ext>
                  </a:extLst>
                </a:gridCol>
                <a:gridCol w="808355">
                  <a:extLst>
                    <a:ext uri="{9D8B030D-6E8A-4147-A177-3AD203B41FA5}">
                      <a16:colId xmlns:a16="http://schemas.microsoft.com/office/drawing/2014/main" xmlns="" val="20002"/>
                    </a:ext>
                  </a:extLst>
                </a:gridCol>
                <a:gridCol w="808355">
                  <a:extLst>
                    <a:ext uri="{9D8B030D-6E8A-4147-A177-3AD203B41FA5}">
                      <a16:colId xmlns:a16="http://schemas.microsoft.com/office/drawing/2014/main" xmlns="" val="20004"/>
                    </a:ext>
                  </a:extLst>
                </a:gridCol>
              </a:tblGrid>
              <a:tr h="370840">
                <a:tc>
                  <a:txBody>
                    <a:bodyPr/>
                    <a:lstStyle/>
                    <a:p>
                      <a:r>
                        <a:rPr lang="en-US" sz="1600" dirty="0"/>
                        <a:t>Beds</a:t>
                      </a:r>
                    </a:p>
                  </a:txBody>
                  <a:tcPr/>
                </a:tc>
                <a:tc>
                  <a:txBody>
                    <a:bodyPr/>
                    <a:lstStyle/>
                    <a:p>
                      <a:r>
                        <a:rPr lang="en-US" sz="1600" dirty="0"/>
                        <a:t>Bath</a:t>
                      </a:r>
                    </a:p>
                  </a:txBody>
                  <a:tcPr/>
                </a:tc>
                <a:tc>
                  <a:txBody>
                    <a:bodyPr/>
                    <a:lstStyle/>
                    <a:p>
                      <a:r>
                        <a:rPr lang="en-US" sz="1600" dirty="0" err="1"/>
                        <a:t>SqFt</a:t>
                      </a:r>
                      <a:endParaRPr lang="en-US" sz="1600" dirty="0"/>
                    </a:p>
                  </a:txBody>
                  <a:tcPr/>
                </a:tc>
                <a:tc>
                  <a:txBody>
                    <a:bodyPr/>
                    <a:lstStyle/>
                    <a:p>
                      <a:r>
                        <a:rPr lang="en-US" sz="1600" dirty="0"/>
                        <a:t>Price</a:t>
                      </a:r>
                    </a:p>
                  </a:txBody>
                  <a:tcPr/>
                </a:tc>
                <a:extLst>
                  <a:ext uri="{0D108BD9-81ED-4DB2-BD59-A6C34878D82A}">
                    <a16:rowId xmlns:a16="http://schemas.microsoft.com/office/drawing/2014/main" xmlns="" val="10000"/>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1181</a:t>
                      </a:r>
                    </a:p>
                  </a:txBody>
                  <a:tcPr/>
                </a:tc>
                <a:tc>
                  <a:txBody>
                    <a:bodyPr/>
                    <a:lstStyle/>
                    <a:p>
                      <a:r>
                        <a:rPr lang="en-US" sz="1600" dirty="0"/>
                        <a:t>$65K</a:t>
                      </a:r>
                    </a:p>
                  </a:txBody>
                  <a:tcPr/>
                </a:tc>
                <a:extLst>
                  <a:ext uri="{0D108BD9-81ED-4DB2-BD59-A6C34878D82A}">
                    <a16:rowId xmlns:a16="http://schemas.microsoft.com/office/drawing/2014/main" xmlns="" val="10001"/>
                  </a:ext>
                </a:extLst>
              </a:tr>
              <a:tr h="370840">
                <a:tc>
                  <a:txBody>
                    <a:bodyPr/>
                    <a:lstStyle/>
                    <a:p>
                      <a:r>
                        <a:rPr lang="en-US" sz="1600" dirty="0"/>
                        <a:t>3</a:t>
                      </a:r>
                    </a:p>
                  </a:txBody>
                  <a:tcPr/>
                </a:tc>
                <a:tc>
                  <a:txBody>
                    <a:bodyPr/>
                    <a:lstStyle/>
                    <a:p>
                      <a:r>
                        <a:rPr lang="en-US" sz="1600" dirty="0"/>
                        <a:t>1.5</a:t>
                      </a:r>
                    </a:p>
                  </a:txBody>
                  <a:tcPr/>
                </a:tc>
                <a:tc>
                  <a:txBody>
                    <a:bodyPr/>
                    <a:lstStyle/>
                    <a:p>
                      <a:r>
                        <a:rPr lang="en-US" sz="1600" dirty="0"/>
                        <a:t>1391</a:t>
                      </a:r>
                    </a:p>
                  </a:txBody>
                  <a:tcPr/>
                </a:tc>
                <a:tc>
                  <a:txBody>
                    <a:bodyPr/>
                    <a:lstStyle/>
                    <a:p>
                      <a:r>
                        <a:rPr lang="en-US" sz="1600" dirty="0"/>
                        <a:t>$39K</a:t>
                      </a:r>
                    </a:p>
                  </a:txBody>
                  <a:tcPr/>
                </a:tc>
                <a:extLst>
                  <a:ext uri="{0D108BD9-81ED-4DB2-BD59-A6C34878D82A}">
                    <a16:rowId xmlns:a16="http://schemas.microsoft.com/office/drawing/2014/main" xmlns="" val="10002"/>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1424</a:t>
                      </a:r>
                    </a:p>
                  </a:txBody>
                  <a:tcPr/>
                </a:tc>
                <a:tc>
                  <a:txBody>
                    <a:bodyPr/>
                    <a:lstStyle/>
                    <a:p>
                      <a:r>
                        <a:rPr lang="en-US" sz="1600" dirty="0"/>
                        <a:t>$39K</a:t>
                      </a:r>
                    </a:p>
                  </a:txBody>
                  <a:tcPr/>
                </a:tc>
                <a:extLst>
                  <a:ext uri="{0D108BD9-81ED-4DB2-BD59-A6C34878D82A}">
                    <a16:rowId xmlns:a16="http://schemas.microsoft.com/office/drawing/2014/main" xmlns="" val="10003"/>
                  </a:ext>
                </a:extLst>
              </a:tr>
              <a:tr h="370840">
                <a:tc>
                  <a:txBody>
                    <a:bodyPr/>
                    <a:lstStyle/>
                    <a:p>
                      <a:r>
                        <a:rPr lang="en-US" sz="1600" dirty="0"/>
                        <a:t>4</a:t>
                      </a:r>
                    </a:p>
                  </a:txBody>
                  <a:tcPr/>
                </a:tc>
                <a:tc>
                  <a:txBody>
                    <a:bodyPr/>
                    <a:lstStyle/>
                    <a:p>
                      <a:r>
                        <a:rPr lang="en-US" sz="1600" dirty="0"/>
                        <a:t>2</a:t>
                      </a:r>
                    </a:p>
                  </a:txBody>
                  <a:tcPr/>
                </a:tc>
                <a:tc>
                  <a:txBody>
                    <a:bodyPr/>
                    <a:lstStyle/>
                    <a:p>
                      <a:r>
                        <a:rPr lang="en-US" sz="1600" dirty="0"/>
                        <a:t>1895</a:t>
                      </a:r>
                    </a:p>
                  </a:txBody>
                  <a:tcPr/>
                </a:tc>
                <a:tc>
                  <a:txBody>
                    <a:bodyPr/>
                    <a:lstStyle/>
                    <a:p>
                      <a:r>
                        <a:rPr lang="en-US" sz="1600" dirty="0"/>
                        <a:t>$30K</a:t>
                      </a:r>
                    </a:p>
                  </a:txBody>
                  <a:tcPr/>
                </a:tc>
                <a:extLst>
                  <a:ext uri="{0D108BD9-81ED-4DB2-BD59-A6C34878D82A}">
                    <a16:rowId xmlns:a16="http://schemas.microsoft.com/office/drawing/2014/main" xmlns="" val="10004"/>
                  </a:ext>
                </a:extLst>
              </a:tr>
              <a:tr h="370840">
                <a:tc>
                  <a:txBody>
                    <a:bodyPr/>
                    <a:lstStyle/>
                    <a:p>
                      <a:r>
                        <a:rPr lang="en-US" sz="1600" dirty="0"/>
                        <a:t>5</a:t>
                      </a:r>
                    </a:p>
                  </a:txBody>
                  <a:tcPr/>
                </a:tc>
                <a:tc>
                  <a:txBody>
                    <a:bodyPr/>
                    <a:lstStyle/>
                    <a:p>
                      <a:r>
                        <a:rPr lang="en-US" sz="1600" dirty="0"/>
                        <a:t>1</a:t>
                      </a:r>
                    </a:p>
                  </a:txBody>
                  <a:tcPr/>
                </a:tc>
                <a:tc>
                  <a:txBody>
                    <a:bodyPr/>
                    <a:lstStyle/>
                    <a:p>
                      <a:r>
                        <a:rPr lang="en-US" sz="1600" dirty="0"/>
                        <a:t>1607</a:t>
                      </a:r>
                    </a:p>
                  </a:txBody>
                  <a:tcPr/>
                </a:tc>
                <a:tc>
                  <a:txBody>
                    <a:bodyPr/>
                    <a:lstStyle/>
                    <a:p>
                      <a:r>
                        <a:rPr lang="en-US" sz="1600" dirty="0"/>
                        <a:t>$50K</a:t>
                      </a:r>
                    </a:p>
                  </a:txBody>
                  <a:tcPr/>
                </a:tc>
                <a:extLst>
                  <a:ext uri="{0D108BD9-81ED-4DB2-BD59-A6C34878D82A}">
                    <a16:rowId xmlns:a16="http://schemas.microsoft.com/office/drawing/2014/main" xmlns="" val="10005"/>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1312</a:t>
                      </a:r>
                    </a:p>
                  </a:txBody>
                  <a:tcPr/>
                </a:tc>
                <a:tc>
                  <a:txBody>
                    <a:bodyPr/>
                    <a:lstStyle/>
                    <a:p>
                      <a:r>
                        <a:rPr lang="en-US" sz="1600" dirty="0"/>
                        <a:t>$11K</a:t>
                      </a:r>
                    </a:p>
                  </a:txBody>
                  <a:tcPr/>
                </a:tc>
                <a:extLst>
                  <a:ext uri="{0D108BD9-81ED-4DB2-BD59-A6C34878D82A}">
                    <a16:rowId xmlns:a16="http://schemas.microsoft.com/office/drawing/2014/main" xmlns="" val="10006"/>
                  </a:ext>
                </a:extLst>
              </a:tr>
              <a:tr h="370840">
                <a:tc>
                  <a:txBody>
                    <a:bodyPr/>
                    <a:lstStyle/>
                    <a:p>
                      <a:r>
                        <a:rPr lang="en-US" sz="1600" dirty="0"/>
                        <a:t>3</a:t>
                      </a:r>
                    </a:p>
                  </a:txBody>
                  <a:tcPr/>
                </a:tc>
                <a:tc>
                  <a:txBody>
                    <a:bodyPr/>
                    <a:lstStyle/>
                    <a:p>
                      <a:r>
                        <a:rPr lang="en-US" sz="1600" dirty="0"/>
                        <a:t>1</a:t>
                      </a:r>
                    </a:p>
                  </a:txBody>
                  <a:tcPr/>
                </a:tc>
                <a:tc>
                  <a:txBody>
                    <a:bodyPr/>
                    <a:lstStyle/>
                    <a:p>
                      <a:r>
                        <a:rPr lang="en-US" sz="1600" dirty="0"/>
                        <a:t>1152</a:t>
                      </a:r>
                    </a:p>
                  </a:txBody>
                  <a:tcPr/>
                </a:tc>
                <a:tc>
                  <a:txBody>
                    <a:bodyPr/>
                    <a:lstStyle/>
                    <a:p>
                      <a:r>
                        <a:rPr lang="en-US" sz="1600" dirty="0"/>
                        <a:t>$5K</a:t>
                      </a:r>
                    </a:p>
                  </a:txBody>
                  <a:tcPr/>
                </a:tc>
                <a:extLst>
                  <a:ext uri="{0D108BD9-81ED-4DB2-BD59-A6C34878D82A}">
                    <a16:rowId xmlns:a16="http://schemas.microsoft.com/office/drawing/2014/main" xmlns="" val="10007"/>
                  </a:ext>
                </a:extLst>
              </a:tr>
              <a:tr h="370840">
                <a:tc>
                  <a:txBody>
                    <a:bodyPr/>
                    <a:lstStyle/>
                    <a:p>
                      <a:r>
                        <a:rPr lang="en-US" sz="1600" dirty="0"/>
                        <a:t>4</a:t>
                      </a:r>
                    </a:p>
                  </a:txBody>
                  <a:tcPr/>
                </a:tc>
                <a:tc>
                  <a:txBody>
                    <a:bodyPr/>
                    <a:lstStyle/>
                    <a:p>
                      <a:r>
                        <a:rPr lang="en-US" sz="1600" dirty="0"/>
                        <a:t>1</a:t>
                      </a:r>
                    </a:p>
                  </a:txBody>
                  <a:tcPr/>
                </a:tc>
                <a:tc>
                  <a:txBody>
                    <a:bodyPr/>
                    <a:lstStyle/>
                    <a:p>
                      <a:r>
                        <a:rPr lang="en-US" sz="1600" dirty="0"/>
                        <a:t>1556</a:t>
                      </a:r>
                    </a:p>
                  </a:txBody>
                  <a:tcPr/>
                </a:tc>
                <a:tc>
                  <a:txBody>
                    <a:bodyPr/>
                    <a:lstStyle/>
                    <a:p>
                      <a:r>
                        <a:rPr lang="en-US" sz="1600" dirty="0"/>
                        <a:t>$81K</a:t>
                      </a:r>
                    </a:p>
                  </a:txBody>
                  <a:tcPr/>
                </a:tc>
                <a:extLst>
                  <a:ext uri="{0D108BD9-81ED-4DB2-BD59-A6C34878D82A}">
                    <a16:rowId xmlns:a16="http://schemas.microsoft.com/office/drawing/2014/main" xmlns="" val="10008"/>
                  </a:ext>
                </a:extLst>
              </a:tr>
              <a:tr h="370840">
                <a:tc>
                  <a:txBody>
                    <a:bodyPr/>
                    <a:lstStyle/>
                    <a:p>
                      <a:r>
                        <a:rPr lang="en-US" sz="1600" dirty="0"/>
                        <a:t>2</a:t>
                      </a:r>
                    </a:p>
                  </a:txBody>
                  <a:tcPr/>
                </a:tc>
                <a:tc>
                  <a:txBody>
                    <a:bodyPr/>
                    <a:lstStyle/>
                    <a:p>
                      <a:r>
                        <a:rPr lang="en-US" sz="1600" dirty="0"/>
                        <a:t>1</a:t>
                      </a:r>
                    </a:p>
                  </a:txBody>
                  <a:tcPr/>
                </a:tc>
                <a:tc>
                  <a:txBody>
                    <a:bodyPr/>
                    <a:lstStyle/>
                    <a:p>
                      <a:r>
                        <a:rPr lang="en-US" sz="1600" dirty="0"/>
                        <a:t>811</a:t>
                      </a:r>
                    </a:p>
                  </a:txBody>
                  <a:tcPr/>
                </a:tc>
                <a:tc>
                  <a:txBody>
                    <a:bodyPr/>
                    <a:lstStyle/>
                    <a:p>
                      <a:r>
                        <a:rPr lang="en-US" sz="1600" dirty="0"/>
                        <a:t>$46K</a:t>
                      </a:r>
                    </a:p>
                  </a:txBody>
                  <a:tcPr/>
                </a:tc>
                <a:extLst>
                  <a:ext uri="{0D108BD9-81ED-4DB2-BD59-A6C34878D82A}">
                    <a16:rowId xmlns:a16="http://schemas.microsoft.com/office/drawing/2014/main" xmlns="" val="10009"/>
                  </a:ext>
                </a:extLst>
              </a:tr>
            </a:tbl>
          </a:graphicData>
        </a:graphic>
      </p:graphicFrame>
      <p:sp>
        <p:nvSpPr>
          <p:cNvPr id="7" name="Rectangle 6">
            <a:extLst>
              <a:ext uri="{FF2B5EF4-FFF2-40B4-BE49-F238E27FC236}">
                <a16:creationId xmlns:a16="http://schemas.microsoft.com/office/drawing/2014/main" xmlns="" id="{919F7D29-F4D4-4EB3-A46A-7AD03CEFFEBD}"/>
              </a:ext>
            </a:extLst>
          </p:cNvPr>
          <p:cNvSpPr/>
          <p:nvPr/>
        </p:nvSpPr>
        <p:spPr>
          <a:xfrm>
            <a:off x="457200" y="5791200"/>
            <a:ext cx="82296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What patterns do we observe in this data?</a:t>
            </a:r>
            <a:endParaRPr lang="en-US" sz="2800" dirty="0">
              <a:solidFill>
                <a:schemeClr val="bg1"/>
              </a:solidFill>
            </a:endParaRP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15</a:t>
            </a:r>
            <a:endParaRPr lang="en-US" dirty="0"/>
          </a:p>
        </p:txBody>
      </p:sp>
    </p:spTree>
    <p:extLst>
      <p:ext uri="{BB962C8B-B14F-4D97-AF65-F5344CB8AC3E}">
        <p14:creationId xmlns:p14="http://schemas.microsoft.com/office/powerpoint/2010/main" val="388253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unknown houses…</a:t>
            </a:r>
          </a:p>
        </p:txBody>
      </p:sp>
      <p:sp>
        <p:nvSpPr>
          <p:cNvPr id="3" name="Text Placeholder 2"/>
          <p:cNvSpPr>
            <a:spLocks noGrp="1"/>
          </p:cNvSpPr>
          <p:nvPr>
            <p:ph type="body" idx="1"/>
          </p:nvPr>
        </p:nvSpPr>
        <p:spPr>
          <a:xfrm>
            <a:off x="647545" y="1852588"/>
            <a:ext cx="4040188" cy="639762"/>
          </a:xfrm>
        </p:spPr>
        <p:txBody>
          <a:bodyPr/>
          <a:lstStyle/>
          <a:p>
            <a:pPr algn="ctr"/>
            <a:r>
              <a:rPr lang="en-US" dirty="0"/>
              <a:t>East Side or West Side?</a:t>
            </a:r>
          </a:p>
        </p:txBody>
      </p:sp>
      <p:graphicFrame>
        <p:nvGraphicFramePr>
          <p:cNvPr id="7" name="Content Placeholder 7"/>
          <p:cNvGraphicFramePr>
            <a:graphicFrameLocks noGrp="1"/>
          </p:cNvGraphicFramePr>
          <p:nvPr>
            <p:ph sz="half" idx="2"/>
            <p:extLst>
              <p:ext uri="{D42A27DB-BD31-4B8C-83A1-F6EECF244321}">
                <p14:modId xmlns:p14="http://schemas.microsoft.com/office/powerpoint/2010/main" val="1555556865"/>
              </p:ext>
            </p:extLst>
          </p:nvPr>
        </p:nvGraphicFramePr>
        <p:xfrm>
          <a:off x="5362574" y="1897038"/>
          <a:ext cx="2661921" cy="3448638"/>
        </p:xfrm>
        <a:graphic>
          <a:graphicData uri="http://schemas.openxmlformats.org/drawingml/2006/table">
            <a:tbl>
              <a:tblPr firstRow="1" bandRow="1">
                <a:tableStyleId>{5C22544A-7EE6-4342-B048-85BDC9FD1C3A}</a:tableStyleId>
              </a:tblPr>
              <a:tblGrid>
                <a:gridCol w="665480">
                  <a:extLst>
                    <a:ext uri="{9D8B030D-6E8A-4147-A177-3AD203B41FA5}">
                      <a16:colId xmlns:a16="http://schemas.microsoft.com/office/drawing/2014/main" xmlns="" val="20000"/>
                    </a:ext>
                  </a:extLst>
                </a:gridCol>
                <a:gridCol w="625793">
                  <a:extLst>
                    <a:ext uri="{9D8B030D-6E8A-4147-A177-3AD203B41FA5}">
                      <a16:colId xmlns:a16="http://schemas.microsoft.com/office/drawing/2014/main" xmlns="" val="20001"/>
                    </a:ext>
                  </a:extLst>
                </a:gridCol>
                <a:gridCol w="625793">
                  <a:extLst>
                    <a:ext uri="{9D8B030D-6E8A-4147-A177-3AD203B41FA5}">
                      <a16:colId xmlns:a16="http://schemas.microsoft.com/office/drawing/2014/main" xmlns="" val="20002"/>
                    </a:ext>
                  </a:extLst>
                </a:gridCol>
                <a:gridCol w="744855">
                  <a:extLst>
                    <a:ext uri="{9D8B030D-6E8A-4147-A177-3AD203B41FA5}">
                      <a16:colId xmlns:a16="http://schemas.microsoft.com/office/drawing/2014/main" xmlns="" val="20004"/>
                    </a:ext>
                  </a:extLst>
                </a:gridCol>
              </a:tblGrid>
              <a:tr h="336675">
                <a:tc>
                  <a:txBody>
                    <a:bodyPr/>
                    <a:lstStyle/>
                    <a:p>
                      <a:r>
                        <a:rPr lang="en-US" sz="1400" dirty="0"/>
                        <a:t>Beds</a:t>
                      </a:r>
                    </a:p>
                  </a:txBody>
                  <a:tcPr/>
                </a:tc>
                <a:tc>
                  <a:txBody>
                    <a:bodyPr/>
                    <a:lstStyle/>
                    <a:p>
                      <a:r>
                        <a:rPr lang="en-US" sz="1400" dirty="0"/>
                        <a:t>Bath</a:t>
                      </a:r>
                    </a:p>
                  </a:txBody>
                  <a:tcPr/>
                </a:tc>
                <a:tc>
                  <a:txBody>
                    <a:bodyPr/>
                    <a:lstStyle/>
                    <a:p>
                      <a:r>
                        <a:rPr lang="en-US" sz="1400" dirty="0" err="1"/>
                        <a:t>SqFt</a:t>
                      </a:r>
                      <a:endParaRPr lang="en-US" sz="1400" dirty="0"/>
                    </a:p>
                  </a:txBody>
                  <a:tcPr/>
                </a:tc>
                <a:tc>
                  <a:txBody>
                    <a:bodyPr/>
                    <a:lstStyle/>
                    <a:p>
                      <a:r>
                        <a:rPr lang="en-US" sz="1400" dirty="0"/>
                        <a:t>Price</a:t>
                      </a:r>
                    </a:p>
                  </a:txBody>
                  <a:tcPr/>
                </a:tc>
                <a:extLst>
                  <a:ext uri="{0D108BD9-81ED-4DB2-BD59-A6C34878D82A}">
                    <a16:rowId xmlns:a16="http://schemas.microsoft.com/office/drawing/2014/main" xmlns="" val="10000"/>
                  </a:ext>
                </a:extLst>
              </a:tr>
              <a:tr h="336675">
                <a:tc>
                  <a:txBody>
                    <a:bodyPr/>
                    <a:lstStyle/>
                    <a:p>
                      <a:r>
                        <a:rPr lang="en-US" sz="1400" dirty="0"/>
                        <a:t>5</a:t>
                      </a:r>
                    </a:p>
                  </a:txBody>
                  <a:tcPr/>
                </a:tc>
                <a:tc>
                  <a:txBody>
                    <a:bodyPr/>
                    <a:lstStyle/>
                    <a:p>
                      <a:r>
                        <a:rPr lang="en-US" sz="1400" dirty="0"/>
                        <a:t>1.5</a:t>
                      </a:r>
                    </a:p>
                  </a:txBody>
                  <a:tcPr/>
                </a:tc>
                <a:tc>
                  <a:txBody>
                    <a:bodyPr/>
                    <a:lstStyle/>
                    <a:p>
                      <a:r>
                        <a:rPr lang="en-US" sz="1400" dirty="0"/>
                        <a:t>1136</a:t>
                      </a:r>
                    </a:p>
                  </a:txBody>
                  <a:tcPr/>
                </a:tc>
                <a:tc>
                  <a:txBody>
                    <a:bodyPr/>
                    <a:lstStyle/>
                    <a:p>
                      <a:r>
                        <a:rPr lang="en-US" sz="1400" dirty="0"/>
                        <a:t>$48K</a:t>
                      </a:r>
                    </a:p>
                  </a:txBody>
                  <a:tcPr/>
                </a:tc>
                <a:extLst>
                  <a:ext uri="{0D108BD9-81ED-4DB2-BD59-A6C34878D82A}">
                    <a16:rowId xmlns:a16="http://schemas.microsoft.com/office/drawing/2014/main" xmlns="" val="10001"/>
                  </a:ext>
                </a:extLst>
              </a:tr>
              <a:tr h="336675">
                <a:tc>
                  <a:txBody>
                    <a:bodyPr/>
                    <a:lstStyle/>
                    <a:p>
                      <a:r>
                        <a:rPr lang="en-US" sz="1400" dirty="0"/>
                        <a:t>6</a:t>
                      </a:r>
                    </a:p>
                  </a:txBody>
                  <a:tcPr/>
                </a:tc>
                <a:tc>
                  <a:txBody>
                    <a:bodyPr/>
                    <a:lstStyle/>
                    <a:p>
                      <a:r>
                        <a:rPr lang="en-US" sz="1400" dirty="0"/>
                        <a:t>3</a:t>
                      </a:r>
                    </a:p>
                  </a:txBody>
                  <a:tcPr/>
                </a:tc>
                <a:tc>
                  <a:txBody>
                    <a:bodyPr/>
                    <a:lstStyle/>
                    <a:p>
                      <a:r>
                        <a:rPr lang="en-US" sz="1400" dirty="0"/>
                        <a:t>4500</a:t>
                      </a:r>
                    </a:p>
                  </a:txBody>
                  <a:tcPr/>
                </a:tc>
                <a:tc>
                  <a:txBody>
                    <a:bodyPr/>
                    <a:lstStyle/>
                    <a:p>
                      <a:r>
                        <a:rPr lang="en-US" sz="1400" dirty="0"/>
                        <a:t>$259K</a:t>
                      </a:r>
                    </a:p>
                  </a:txBody>
                  <a:tcPr/>
                </a:tc>
                <a:extLst>
                  <a:ext uri="{0D108BD9-81ED-4DB2-BD59-A6C34878D82A}">
                    <a16:rowId xmlns:a16="http://schemas.microsoft.com/office/drawing/2014/main" xmlns="" val="10002"/>
                  </a:ext>
                </a:extLst>
              </a:tr>
              <a:tr h="418563">
                <a:tc>
                  <a:txBody>
                    <a:bodyPr/>
                    <a:lstStyle/>
                    <a:p>
                      <a:r>
                        <a:rPr lang="en-US" sz="1400" dirty="0"/>
                        <a:t>3</a:t>
                      </a:r>
                    </a:p>
                  </a:txBody>
                  <a:tcPr/>
                </a:tc>
                <a:tc>
                  <a:txBody>
                    <a:bodyPr/>
                    <a:lstStyle/>
                    <a:p>
                      <a:r>
                        <a:rPr lang="en-US" sz="1400" dirty="0"/>
                        <a:t>1.5</a:t>
                      </a:r>
                    </a:p>
                  </a:txBody>
                  <a:tcPr/>
                </a:tc>
                <a:tc>
                  <a:txBody>
                    <a:bodyPr/>
                    <a:lstStyle/>
                    <a:p>
                      <a:r>
                        <a:rPr lang="en-US" sz="1400" dirty="0"/>
                        <a:t>1300</a:t>
                      </a:r>
                    </a:p>
                  </a:txBody>
                  <a:tcPr/>
                </a:tc>
                <a:tc>
                  <a:txBody>
                    <a:bodyPr/>
                    <a:lstStyle/>
                    <a:p>
                      <a:r>
                        <a:rPr lang="en-US" sz="1400" dirty="0"/>
                        <a:t>$85K</a:t>
                      </a:r>
                    </a:p>
                  </a:txBody>
                  <a:tcPr/>
                </a:tc>
                <a:extLst>
                  <a:ext uri="{0D108BD9-81ED-4DB2-BD59-A6C34878D82A}">
                    <a16:rowId xmlns:a16="http://schemas.microsoft.com/office/drawing/2014/main" xmlns="" val="10003"/>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xmlns="" val="10004"/>
                  </a:ext>
                </a:extLst>
              </a:tr>
              <a:tr h="336675">
                <a:tc>
                  <a:txBody>
                    <a:bodyPr/>
                    <a:lstStyle/>
                    <a:p>
                      <a:r>
                        <a:rPr lang="en-US" sz="1400" dirty="0"/>
                        <a:t>2</a:t>
                      </a:r>
                    </a:p>
                  </a:txBody>
                  <a:tcPr/>
                </a:tc>
                <a:tc>
                  <a:txBody>
                    <a:bodyPr/>
                    <a:lstStyle/>
                    <a:p>
                      <a:r>
                        <a:rPr lang="en-US" sz="1400" dirty="0"/>
                        <a:t>2</a:t>
                      </a:r>
                    </a:p>
                  </a:txBody>
                  <a:tcPr/>
                </a:tc>
                <a:tc>
                  <a:txBody>
                    <a:bodyPr/>
                    <a:lstStyle/>
                    <a:p>
                      <a:r>
                        <a:rPr lang="en-US" sz="1400" dirty="0"/>
                        <a:t>1170</a:t>
                      </a:r>
                    </a:p>
                  </a:txBody>
                  <a:tcPr/>
                </a:tc>
                <a:tc>
                  <a:txBody>
                    <a:bodyPr/>
                    <a:lstStyle/>
                    <a:p>
                      <a:r>
                        <a:rPr lang="en-US" sz="1400" dirty="0"/>
                        <a:t>$200K</a:t>
                      </a:r>
                    </a:p>
                  </a:txBody>
                  <a:tcPr/>
                </a:tc>
                <a:extLst>
                  <a:ext uri="{0D108BD9-81ED-4DB2-BD59-A6C34878D82A}">
                    <a16:rowId xmlns:a16="http://schemas.microsoft.com/office/drawing/2014/main" xmlns="" val="10005"/>
                  </a:ext>
                </a:extLst>
              </a:tr>
              <a:tr h="336675">
                <a:tc>
                  <a:txBody>
                    <a:bodyPr/>
                    <a:lstStyle/>
                    <a:p>
                      <a:r>
                        <a:rPr lang="en-US" sz="1400" dirty="0"/>
                        <a:t>5</a:t>
                      </a:r>
                    </a:p>
                  </a:txBody>
                  <a:tcPr/>
                </a:tc>
                <a:tc>
                  <a:txBody>
                    <a:bodyPr/>
                    <a:lstStyle/>
                    <a:p>
                      <a:r>
                        <a:rPr lang="en-US" sz="1400" dirty="0"/>
                        <a:t>2</a:t>
                      </a:r>
                    </a:p>
                  </a:txBody>
                  <a:tcPr/>
                </a:tc>
                <a:tc>
                  <a:txBody>
                    <a:bodyPr/>
                    <a:lstStyle/>
                    <a:p>
                      <a:r>
                        <a:rPr lang="en-US" sz="1400" dirty="0"/>
                        <a:t>2592</a:t>
                      </a:r>
                    </a:p>
                  </a:txBody>
                  <a:tcPr/>
                </a:tc>
                <a:tc>
                  <a:txBody>
                    <a:bodyPr/>
                    <a:lstStyle/>
                    <a:p>
                      <a:r>
                        <a:rPr lang="en-US" sz="1400" dirty="0"/>
                        <a:t>$95K</a:t>
                      </a:r>
                    </a:p>
                  </a:txBody>
                  <a:tcPr/>
                </a:tc>
                <a:extLst>
                  <a:ext uri="{0D108BD9-81ED-4DB2-BD59-A6C34878D82A}">
                    <a16:rowId xmlns:a16="http://schemas.microsoft.com/office/drawing/2014/main" xmlns="" val="10006"/>
                  </a:ext>
                </a:extLst>
              </a:tr>
              <a:tr h="336675">
                <a:tc>
                  <a:txBody>
                    <a:bodyPr/>
                    <a:lstStyle/>
                    <a:p>
                      <a:r>
                        <a:rPr lang="en-US" sz="1400" dirty="0"/>
                        <a:t>3</a:t>
                      </a:r>
                    </a:p>
                  </a:txBody>
                  <a:tcPr/>
                </a:tc>
                <a:tc>
                  <a:txBody>
                    <a:bodyPr/>
                    <a:lstStyle/>
                    <a:p>
                      <a:r>
                        <a:rPr lang="en-US" sz="1400" dirty="0"/>
                        <a:t>1</a:t>
                      </a:r>
                    </a:p>
                  </a:txBody>
                  <a:tcPr/>
                </a:tc>
                <a:tc>
                  <a:txBody>
                    <a:bodyPr/>
                    <a:lstStyle/>
                    <a:p>
                      <a:r>
                        <a:rPr lang="en-US" sz="1400" dirty="0"/>
                        <a:t>1398</a:t>
                      </a:r>
                    </a:p>
                  </a:txBody>
                  <a:tcPr/>
                </a:tc>
                <a:tc>
                  <a:txBody>
                    <a:bodyPr/>
                    <a:lstStyle/>
                    <a:p>
                      <a:r>
                        <a:rPr lang="en-US" sz="1400" dirty="0"/>
                        <a:t>$100K</a:t>
                      </a:r>
                    </a:p>
                  </a:txBody>
                  <a:tcPr/>
                </a:tc>
                <a:extLst>
                  <a:ext uri="{0D108BD9-81ED-4DB2-BD59-A6C34878D82A}">
                    <a16:rowId xmlns:a16="http://schemas.microsoft.com/office/drawing/2014/main" xmlns="" val="10007"/>
                  </a:ext>
                </a:extLst>
              </a:tr>
              <a:tr h="336675">
                <a:tc>
                  <a:txBody>
                    <a:bodyPr/>
                    <a:lstStyle/>
                    <a:p>
                      <a:r>
                        <a:rPr lang="en-US" sz="1400" dirty="0"/>
                        <a:t>3</a:t>
                      </a:r>
                    </a:p>
                  </a:txBody>
                  <a:tcPr/>
                </a:tc>
                <a:tc>
                  <a:txBody>
                    <a:bodyPr/>
                    <a:lstStyle/>
                    <a:p>
                      <a:r>
                        <a:rPr lang="en-US" sz="1400" dirty="0"/>
                        <a:t>2</a:t>
                      </a:r>
                    </a:p>
                  </a:txBody>
                  <a:tcPr/>
                </a:tc>
                <a:tc>
                  <a:txBody>
                    <a:bodyPr/>
                    <a:lstStyle/>
                    <a:p>
                      <a:r>
                        <a:rPr lang="en-US" sz="1400" dirty="0"/>
                        <a:t>1300</a:t>
                      </a:r>
                    </a:p>
                  </a:txBody>
                  <a:tcPr/>
                </a:tc>
                <a:tc>
                  <a:txBody>
                    <a:bodyPr/>
                    <a:lstStyle/>
                    <a:p>
                      <a:r>
                        <a:rPr lang="en-US" sz="1400" dirty="0"/>
                        <a:t>$106K</a:t>
                      </a:r>
                    </a:p>
                  </a:txBody>
                  <a:tcPr/>
                </a:tc>
                <a:extLst>
                  <a:ext uri="{0D108BD9-81ED-4DB2-BD59-A6C34878D82A}">
                    <a16:rowId xmlns:a16="http://schemas.microsoft.com/office/drawing/2014/main" xmlns="" val="10008"/>
                  </a:ext>
                </a:extLst>
              </a:tr>
              <a:tr h="336675">
                <a:tc>
                  <a:txBody>
                    <a:bodyPr/>
                    <a:lstStyle/>
                    <a:p>
                      <a:r>
                        <a:rPr lang="en-US" sz="1400" dirty="0"/>
                        <a:t>3</a:t>
                      </a:r>
                    </a:p>
                  </a:txBody>
                  <a:tcPr/>
                </a:tc>
                <a:tc>
                  <a:txBody>
                    <a:bodyPr/>
                    <a:lstStyle/>
                    <a:p>
                      <a:r>
                        <a:rPr lang="en-US" sz="1400" dirty="0"/>
                        <a:t>1.5</a:t>
                      </a:r>
                    </a:p>
                  </a:txBody>
                  <a:tcPr/>
                </a:tc>
                <a:tc>
                  <a:txBody>
                    <a:bodyPr/>
                    <a:lstStyle/>
                    <a:p>
                      <a:r>
                        <a:rPr lang="en-US" sz="1400" dirty="0"/>
                        <a:t>1614</a:t>
                      </a:r>
                    </a:p>
                  </a:txBody>
                  <a:tcPr/>
                </a:tc>
                <a:tc>
                  <a:txBody>
                    <a:bodyPr/>
                    <a:lstStyle/>
                    <a:p>
                      <a:r>
                        <a:rPr lang="en-US" sz="1400" dirty="0"/>
                        <a:t>$124K</a:t>
                      </a:r>
                    </a:p>
                  </a:txBody>
                  <a:tcPr/>
                </a:tc>
                <a:extLst>
                  <a:ext uri="{0D108BD9-81ED-4DB2-BD59-A6C34878D82A}">
                    <a16:rowId xmlns:a16="http://schemas.microsoft.com/office/drawing/2014/main" xmlns="" val="10009"/>
                  </a:ext>
                </a:extLst>
              </a:tr>
            </a:tbl>
          </a:graphicData>
        </a:graphic>
      </p:graphicFrame>
      <p:pic>
        <p:nvPicPr>
          <p:cNvPr id="73732" name="Picture 4" descr="http://www.watchmojo.com/uploads/blipthumbs/M-R-Tupac-Vs-Biggie-480i60_480x270.jpg"/>
          <p:cNvPicPr>
            <a:picLocks noChangeAspect="1" noChangeArrowheads="1"/>
          </p:cNvPicPr>
          <p:nvPr/>
        </p:nvPicPr>
        <p:blipFill rotWithShape="1">
          <a:blip r:embed="rId2">
            <a:extLst>
              <a:ext uri="{28A0092B-C50C-407E-A947-70E740481C1C}">
                <a14:useLocalDpi xmlns:a14="http://schemas.microsoft.com/office/drawing/2010/main" val="0"/>
              </a:ext>
            </a:extLst>
          </a:blip>
          <a:srcRect b="14889"/>
          <a:stretch/>
        </p:blipFill>
        <p:spPr bwMode="auto">
          <a:xfrm>
            <a:off x="395287" y="2492350"/>
            <a:ext cx="4572000" cy="2188831"/>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9" name="Slide Number Placeholder 6"/>
          <p:cNvSpPr>
            <a:spLocks noGrp="1"/>
          </p:cNvSpPr>
          <p:nvPr>
            <p:ph type="sldNum" sz="quarter" idx="12"/>
          </p:nvPr>
        </p:nvSpPr>
        <p:spPr>
          <a:xfrm>
            <a:off x="6457950" y="6356351"/>
            <a:ext cx="857250" cy="365125"/>
          </a:xfrm>
        </p:spPr>
        <p:txBody>
          <a:bodyPr/>
          <a:lstStyle/>
          <a:p>
            <a:r>
              <a:rPr lang="en-US" dirty="0" smtClean="0"/>
              <a:t>16</a:t>
            </a:r>
            <a:endParaRPr lang="en-US" dirty="0"/>
          </a:p>
        </p:txBody>
      </p:sp>
    </p:spTree>
    <p:extLst>
      <p:ext uri="{BB962C8B-B14F-4D97-AF65-F5344CB8AC3E}">
        <p14:creationId xmlns:p14="http://schemas.microsoft.com/office/powerpoint/2010/main" val="4182371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pick two house attributes, </a:t>
            </a:r>
            <a:r>
              <a:rPr lang="en-US" dirty="0" err="1"/>
              <a:t>sqft</a:t>
            </a:r>
            <a:r>
              <a:rPr lang="en-US" dirty="0"/>
              <a:t> and price</a:t>
            </a:r>
          </a:p>
        </p:txBody>
      </p:sp>
      <p:sp>
        <p:nvSpPr>
          <p:cNvPr id="7" name="TextBox 6"/>
          <p:cNvSpPr txBox="1"/>
          <p:nvPr/>
        </p:nvSpPr>
        <p:spPr>
          <a:xfrm>
            <a:off x="1768839" y="1535608"/>
            <a:ext cx="5310108" cy="369332"/>
          </a:xfrm>
          <a:prstGeom prst="rect">
            <a:avLst/>
          </a:prstGeom>
          <a:noFill/>
        </p:spPr>
        <p:txBody>
          <a:bodyPr wrap="none" rtlCol="0">
            <a:spAutoFit/>
          </a:bodyPr>
          <a:lstStyle/>
          <a:p>
            <a:r>
              <a:rPr lang="en-US" dirty="0"/>
              <a:t>Plot East, West and Unknown houses on a scatter</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75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17</a:t>
            </a:r>
            <a:endParaRPr lang="en-US" dirty="0"/>
          </a:p>
        </p:txBody>
      </p:sp>
    </p:spTree>
    <p:extLst>
      <p:ext uri="{BB962C8B-B14F-4D97-AF65-F5344CB8AC3E}">
        <p14:creationId xmlns:p14="http://schemas.microsoft.com/office/powerpoint/2010/main" val="365460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19" y="365126"/>
            <a:ext cx="8817834" cy="591477"/>
          </a:xfrm>
        </p:spPr>
        <p:txBody>
          <a:bodyPr/>
          <a:lstStyle/>
          <a:p>
            <a:r>
              <a:rPr lang="en-US" sz="3000" dirty="0"/>
              <a:t>KNN Measures the Euclidean distance between points</a:t>
            </a:r>
          </a:p>
        </p:txBody>
      </p:sp>
      <p:sp>
        <p:nvSpPr>
          <p:cNvPr id="7" name="TextBox 6"/>
          <p:cNvSpPr txBox="1"/>
          <p:nvPr/>
        </p:nvSpPr>
        <p:spPr>
          <a:xfrm>
            <a:off x="199319" y="1535608"/>
            <a:ext cx="3339376" cy="369332"/>
          </a:xfrm>
          <a:prstGeom prst="rect">
            <a:avLst/>
          </a:prstGeom>
          <a:noFill/>
        </p:spPr>
        <p:txBody>
          <a:bodyPr wrap="none" rtlCol="0">
            <a:spAutoFit/>
          </a:bodyPr>
          <a:lstStyle/>
          <a:p>
            <a:r>
              <a:rPr lang="en-US" dirty="0"/>
              <a:t>Lets zoom in to a specific point</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0" y="1904100"/>
            <a:ext cx="5476286"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53" y="2172070"/>
            <a:ext cx="4584700" cy="2755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Oval 2"/>
          <p:cNvSpPr/>
          <p:nvPr/>
        </p:nvSpPr>
        <p:spPr>
          <a:xfrm>
            <a:off x="2088110" y="3536372"/>
            <a:ext cx="1064523" cy="667138"/>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75778" idx="1"/>
          </p:cNvCxnSpPr>
          <p:nvPr/>
        </p:nvCxnSpPr>
        <p:spPr>
          <a:xfrm flipV="1">
            <a:off x="2975209" y="3550020"/>
            <a:ext cx="1457244" cy="319921"/>
          </a:xfrm>
          <a:prstGeom prst="straightConnector1">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5E6C6E00-4DCE-4302-94D1-133C3CEEA8C2}"/>
              </a:ext>
            </a:extLst>
          </p:cNvPr>
          <p:cNvSpPr/>
          <p:nvPr/>
        </p:nvSpPr>
        <p:spPr>
          <a:xfrm>
            <a:off x="199319" y="5562600"/>
            <a:ext cx="8817834"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Without knowing distances or making calculations:</a:t>
            </a:r>
          </a:p>
          <a:p>
            <a:pPr algn="ctr"/>
            <a:r>
              <a:rPr lang="en-US" dirty="0"/>
              <a:t>What side of the city do you think the unknown is?</a:t>
            </a:r>
          </a:p>
        </p:txBody>
      </p:sp>
      <p:sp>
        <p:nvSpPr>
          <p:cNvPr id="9"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0"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1" name="Slide Number Placeholder 6"/>
          <p:cNvSpPr>
            <a:spLocks noGrp="1"/>
          </p:cNvSpPr>
          <p:nvPr>
            <p:ph type="sldNum" sz="quarter" idx="12"/>
          </p:nvPr>
        </p:nvSpPr>
        <p:spPr>
          <a:xfrm>
            <a:off x="6457950" y="6356351"/>
            <a:ext cx="857250" cy="365125"/>
          </a:xfrm>
        </p:spPr>
        <p:txBody>
          <a:bodyPr/>
          <a:lstStyle/>
          <a:p>
            <a:r>
              <a:rPr lang="en-US" dirty="0" smtClean="0"/>
              <a:t>18</a:t>
            </a:r>
            <a:endParaRPr lang="en-US" dirty="0"/>
          </a:p>
        </p:txBody>
      </p:sp>
    </p:spTree>
    <p:extLst>
      <p:ext uri="{BB962C8B-B14F-4D97-AF65-F5344CB8AC3E}">
        <p14:creationId xmlns:p14="http://schemas.microsoft.com/office/powerpoint/2010/main" val="420231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6913816"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429088"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6920597"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7050" y="3491557"/>
            <a:ext cx="300082" cy="369332"/>
          </a:xfrm>
          <a:prstGeom prst="rect">
            <a:avLst/>
          </a:prstGeom>
          <a:noFill/>
        </p:spPr>
        <p:txBody>
          <a:bodyPr wrap="none" rtlCol="0">
            <a:spAutoFit/>
          </a:bodyPr>
          <a:lstStyle/>
          <a:p>
            <a:r>
              <a:rPr lang="en-US" dirty="0"/>
              <a:t>c</a:t>
            </a:r>
          </a:p>
        </p:txBody>
      </p:sp>
      <p:sp>
        <p:nvSpPr>
          <p:cNvPr id="1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3"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19</a:t>
            </a:r>
            <a:endParaRPr lang="en-US" dirty="0"/>
          </a:p>
        </p:txBody>
      </p:sp>
    </p:spTree>
    <p:extLst>
      <p:ext uri="{BB962C8B-B14F-4D97-AF65-F5344CB8AC3E}">
        <p14:creationId xmlns:p14="http://schemas.microsoft.com/office/powerpoint/2010/main" val="113765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068136"/>
            <a:ext cx="3887391" cy="354895"/>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3370072"/>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626607"/>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976069"/>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491557"/>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xmlns="" id="{F3B017B6-361B-450F-B676-D7FA4BED28F2}"/>
              </a:ext>
            </a:extLst>
          </p:cNvPr>
          <p:cNvSpPr>
            <a:spLocks noGrp="1"/>
          </p:cNvSpPr>
          <p:nvPr>
            <p:ph type="body" sz="quarter" idx="3"/>
          </p:nvPr>
        </p:nvSpPr>
        <p:spPr>
          <a:xfrm>
            <a:off x="5311437" y="1066800"/>
            <a:ext cx="3887391" cy="354895"/>
          </a:xfrm>
        </p:spPr>
        <p:txBody>
          <a:bodyPr/>
          <a:lstStyle/>
          <a:p>
            <a:r>
              <a:rPr lang="en-US" dirty="0"/>
              <a:t>Define the segment values</a:t>
            </a:r>
          </a:p>
        </p:txBody>
      </p:sp>
      <p:sp>
        <p:nvSpPr>
          <p:cNvPr id="17" name="Rectangle 16">
            <a:extLst>
              <a:ext uri="{FF2B5EF4-FFF2-40B4-BE49-F238E27FC236}">
                <a16:creationId xmlns:a16="http://schemas.microsoft.com/office/drawing/2014/main" xmlns="" id="{74D1F6EE-2939-4B72-A476-AB92787B015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06B3A709-0FA6-4A01-ADE2-B42B7B897FB4}"/>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0" name="TextBox 19">
            <a:extLst>
              <a:ext uri="{FF2B5EF4-FFF2-40B4-BE49-F238E27FC236}">
                <a16:creationId xmlns:a16="http://schemas.microsoft.com/office/drawing/2014/main" xmlns="" id="{AC394AAD-C6F2-4E63-8E13-3B4023EE1221}"/>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1" name="TextBox 20">
            <a:extLst>
              <a:ext uri="{FF2B5EF4-FFF2-40B4-BE49-F238E27FC236}">
                <a16:creationId xmlns:a16="http://schemas.microsoft.com/office/drawing/2014/main" xmlns="" id="{6E1F1ABE-7987-43ED-982C-8F76BF28A20C}"/>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16"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2" name="Slide Number Placeholder 6"/>
          <p:cNvSpPr>
            <a:spLocks noGrp="1"/>
          </p:cNvSpPr>
          <p:nvPr>
            <p:ph type="sldNum" sz="quarter" idx="12"/>
          </p:nvPr>
        </p:nvSpPr>
        <p:spPr>
          <a:xfrm>
            <a:off x="6457950" y="6356351"/>
            <a:ext cx="857250" cy="365125"/>
          </a:xfrm>
        </p:spPr>
        <p:txBody>
          <a:bodyPr/>
          <a:lstStyle/>
          <a:p>
            <a:r>
              <a:rPr lang="en-US" dirty="0" smtClean="0"/>
              <a:t>20</a:t>
            </a:r>
            <a:endParaRPr lang="en-US" dirty="0"/>
          </a:p>
        </p:txBody>
      </p:sp>
    </p:spTree>
    <p:extLst>
      <p:ext uri="{BB962C8B-B14F-4D97-AF65-F5344CB8AC3E}">
        <p14:creationId xmlns:p14="http://schemas.microsoft.com/office/powerpoint/2010/main" val="3351205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04C40A36-2A7B-4EF9-8B7C-1CA3A42F75E2}"/>
              </a:ext>
            </a:extLst>
          </p:cNvPr>
          <p:cNvSpPr/>
          <p:nvPr/>
        </p:nvSpPr>
        <p:spPr>
          <a:xfrm>
            <a:off x="5311437" y="3282950"/>
            <a:ext cx="3293885" cy="20510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FA841C57-1CE9-428F-9665-BE69F29932C8}"/>
              </a:ext>
            </a:extLst>
          </p:cNvPr>
          <p:cNvSpPr/>
          <p:nvPr/>
        </p:nvSpPr>
        <p:spPr>
          <a:xfrm>
            <a:off x="5311437" y="1447800"/>
            <a:ext cx="3293885" cy="1447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5" name="Text Placeholder 4"/>
          <p:cNvSpPr>
            <a:spLocks noGrp="1"/>
          </p:cNvSpPr>
          <p:nvPr>
            <p:ph type="body" sz="quarter" idx="3"/>
          </p:nvPr>
        </p:nvSpPr>
        <p:spPr>
          <a:xfrm>
            <a:off x="255706" y="1144336"/>
            <a:ext cx="3887391" cy="366930"/>
          </a:xfrm>
        </p:spPr>
        <p:txBody>
          <a:bodyPr/>
          <a:lstStyle/>
          <a:p>
            <a:r>
              <a:rPr lang="en-US" dirty="0"/>
              <a:t>In our example…</a:t>
            </a:r>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050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rot="5400000" flipH="1">
            <a:off x="2540372" y="2976799"/>
            <a:ext cx="445401"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5644" y="3233334"/>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2547153" y="3582796"/>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2703606" y="3098284"/>
            <a:ext cx="300082" cy="369332"/>
          </a:xfrm>
          <a:prstGeom prst="rect">
            <a:avLst/>
          </a:prstGeom>
          <a:noFill/>
        </p:spPr>
        <p:txBody>
          <a:bodyPr wrap="none" rtlCol="0">
            <a:spAutoFit/>
          </a:bodyPr>
          <a:lstStyle/>
          <a:p>
            <a:r>
              <a:rPr lang="en-US" dirty="0"/>
              <a:t>c</a:t>
            </a:r>
          </a:p>
        </p:txBody>
      </p:sp>
      <p:sp>
        <p:nvSpPr>
          <p:cNvPr id="26" name="Text Placeholder 4">
            <a:extLst>
              <a:ext uri="{FF2B5EF4-FFF2-40B4-BE49-F238E27FC236}">
                <a16:creationId xmlns:a16="http://schemas.microsoft.com/office/drawing/2014/main" xmlns="" id="{F3B017B6-361B-450F-B676-D7FA4BED28F2}"/>
              </a:ext>
            </a:extLst>
          </p:cNvPr>
          <p:cNvSpPr>
            <a:spLocks noGrp="1"/>
          </p:cNvSpPr>
          <p:nvPr>
            <p:ph type="body" sz="quarter" idx="3"/>
          </p:nvPr>
        </p:nvSpPr>
        <p:spPr>
          <a:xfrm>
            <a:off x="5311437" y="1143000"/>
            <a:ext cx="3887391" cy="366930"/>
          </a:xfrm>
        </p:spPr>
        <p:txBody>
          <a:bodyPr/>
          <a:lstStyle/>
          <a:p>
            <a:r>
              <a:rPr lang="en-US" dirty="0"/>
              <a:t>Math time…</a:t>
            </a:r>
          </a:p>
        </p:txBody>
      </p:sp>
      <p:sp>
        <p:nvSpPr>
          <p:cNvPr id="27" name="TextBox 26">
            <a:extLst>
              <a:ext uri="{FF2B5EF4-FFF2-40B4-BE49-F238E27FC236}">
                <a16:creationId xmlns:a16="http://schemas.microsoft.com/office/drawing/2014/main" xmlns="" id="{185777B8-47D0-4C90-85DA-B3D726D38BD3}"/>
              </a:ext>
            </a:extLst>
          </p:cNvPr>
          <p:cNvSpPr txBox="1"/>
          <p:nvPr/>
        </p:nvSpPr>
        <p:spPr>
          <a:xfrm>
            <a:off x="5364962" y="3011168"/>
            <a:ext cx="1343638" cy="341632"/>
          </a:xfrm>
          <a:prstGeom prst="rect">
            <a:avLst/>
          </a:prstGeom>
        </p:spPr>
        <p:txBody>
          <a:bodyPr vert="horz" lIns="91440" tIns="45720" rIns="91440" bIns="45720" rtlCol="0" anchor="b">
            <a:normAutofit/>
          </a:bodyPr>
          <a:lstStyle>
            <a:lvl1pPr indent="0" defTabSz="685800">
              <a:lnSpc>
                <a:spcPct val="90000"/>
              </a:lnSpc>
              <a:spcBef>
                <a:spcPts val="750"/>
              </a:spcBef>
              <a:buFont typeface="Arial" panose="020B0604020202020204" pitchFamily="34" charset="0"/>
              <a:buNone/>
              <a:defRPr b="1"/>
            </a:lvl1pPr>
            <a:lvl2pPr marL="342900" indent="0" defTabSz="685800">
              <a:lnSpc>
                <a:spcPct val="90000"/>
              </a:lnSpc>
              <a:spcBef>
                <a:spcPts val="375"/>
              </a:spcBef>
              <a:buFont typeface="Arial" panose="020B0604020202020204" pitchFamily="34" charset="0"/>
              <a:buNone/>
              <a:defRPr sz="1500" b="1"/>
            </a:lvl2pPr>
            <a:lvl3pPr marL="685800" indent="0" defTabSz="685800">
              <a:lnSpc>
                <a:spcPct val="90000"/>
              </a:lnSpc>
              <a:spcBef>
                <a:spcPts val="375"/>
              </a:spcBef>
              <a:buFont typeface="Arial" panose="020B0604020202020204" pitchFamily="34" charset="0"/>
              <a:buNone/>
              <a:defRPr sz="1350" b="1"/>
            </a:lvl3pPr>
            <a:lvl4pPr marL="1028700" indent="0" defTabSz="685800">
              <a:lnSpc>
                <a:spcPct val="90000"/>
              </a:lnSpc>
              <a:spcBef>
                <a:spcPts val="375"/>
              </a:spcBef>
              <a:buFont typeface="Arial" panose="020B0604020202020204" pitchFamily="34" charset="0"/>
              <a:buNone/>
              <a:defRPr sz="1200" b="1"/>
            </a:lvl4pPr>
            <a:lvl5pPr marL="1371600" indent="0" defTabSz="685800">
              <a:lnSpc>
                <a:spcPct val="90000"/>
              </a:lnSpc>
              <a:spcBef>
                <a:spcPts val="375"/>
              </a:spcBef>
              <a:buFont typeface="Arial" panose="020B0604020202020204" pitchFamily="34" charset="0"/>
              <a:buNone/>
              <a:defRPr sz="1200" b="1"/>
            </a:lvl5pPr>
            <a:lvl6pPr marL="1714500" indent="0" defTabSz="685800">
              <a:lnSpc>
                <a:spcPct val="90000"/>
              </a:lnSpc>
              <a:spcBef>
                <a:spcPts val="375"/>
              </a:spcBef>
              <a:buFont typeface="Arial" panose="020B0604020202020204" pitchFamily="34" charset="0"/>
              <a:buNone/>
              <a:defRPr sz="1200" b="1"/>
            </a:lvl6pPr>
            <a:lvl7pPr marL="2057400" indent="0" defTabSz="685800">
              <a:lnSpc>
                <a:spcPct val="90000"/>
              </a:lnSpc>
              <a:spcBef>
                <a:spcPts val="375"/>
              </a:spcBef>
              <a:buFont typeface="Arial" panose="020B0604020202020204" pitchFamily="34" charset="0"/>
              <a:buNone/>
              <a:defRPr sz="1200" b="1"/>
            </a:lvl7pPr>
            <a:lvl8pPr marL="2400300" indent="0" defTabSz="685800">
              <a:lnSpc>
                <a:spcPct val="90000"/>
              </a:lnSpc>
              <a:spcBef>
                <a:spcPts val="375"/>
              </a:spcBef>
              <a:buFont typeface="Arial" panose="020B0604020202020204" pitchFamily="34" charset="0"/>
              <a:buNone/>
              <a:defRPr sz="1200" b="1"/>
            </a:lvl8pPr>
            <a:lvl9pPr marL="2743200" indent="0" defTabSz="685800">
              <a:lnSpc>
                <a:spcPct val="90000"/>
              </a:lnSpc>
              <a:spcBef>
                <a:spcPts val="375"/>
              </a:spcBef>
              <a:buFont typeface="Arial" panose="020B0604020202020204" pitchFamily="34" charset="0"/>
              <a:buNone/>
              <a:defRPr sz="1200" b="1"/>
            </a:lvl9pPr>
          </a:lstStyle>
          <a:p>
            <a:r>
              <a:rPr lang="en-US" dirty="0"/>
              <a:t>A</a:t>
            </a:r>
            <a:r>
              <a:rPr lang="en-US" baseline="30000" dirty="0"/>
              <a:t>2</a:t>
            </a:r>
            <a:r>
              <a:rPr lang="en-US" dirty="0"/>
              <a:t> + B</a:t>
            </a:r>
            <a:r>
              <a:rPr lang="en-US" baseline="30000" dirty="0"/>
              <a:t>2</a:t>
            </a:r>
            <a:r>
              <a:rPr lang="en-US" dirty="0"/>
              <a:t> = C</a:t>
            </a:r>
            <a:r>
              <a:rPr lang="en-US" baseline="30000" dirty="0"/>
              <a:t>2</a:t>
            </a:r>
          </a:p>
        </p:txBody>
      </p:sp>
      <p:sp>
        <p:nvSpPr>
          <p:cNvPr id="28" name="TextBox 27">
            <a:extLst>
              <a:ext uri="{FF2B5EF4-FFF2-40B4-BE49-F238E27FC236}">
                <a16:creationId xmlns:a16="http://schemas.microsoft.com/office/drawing/2014/main" xmlns="" id="{2B0FFFCE-E017-4EAE-B217-D6EA6F95454E}"/>
              </a:ext>
            </a:extLst>
          </p:cNvPr>
          <p:cNvSpPr txBox="1"/>
          <p:nvPr/>
        </p:nvSpPr>
        <p:spPr>
          <a:xfrm>
            <a:off x="5364962" y="3524142"/>
            <a:ext cx="2055371" cy="369332"/>
          </a:xfrm>
          <a:prstGeom prst="rect">
            <a:avLst/>
          </a:prstGeom>
          <a:noFill/>
        </p:spPr>
        <p:txBody>
          <a:bodyPr wrap="none" rtlCol="0">
            <a:spAutoFit/>
          </a:bodyPr>
          <a:lstStyle/>
          <a:p>
            <a:r>
              <a:rPr lang="en-US" dirty="0"/>
              <a:t>$-9000</a:t>
            </a:r>
            <a:r>
              <a:rPr lang="en-US" baseline="30000" dirty="0"/>
              <a:t>2</a:t>
            </a:r>
            <a:r>
              <a:rPr lang="en-US" dirty="0"/>
              <a:t> + 255</a:t>
            </a:r>
            <a:r>
              <a:rPr lang="en-US" baseline="30000" dirty="0"/>
              <a:t>2</a:t>
            </a:r>
            <a:r>
              <a:rPr lang="en-US" dirty="0"/>
              <a:t> = c</a:t>
            </a:r>
            <a:r>
              <a:rPr lang="en-US" baseline="30000" dirty="0"/>
              <a:t> 2</a:t>
            </a:r>
            <a:r>
              <a:rPr lang="en-US" dirty="0"/>
              <a:t> </a:t>
            </a:r>
          </a:p>
        </p:txBody>
      </p:sp>
      <p:sp>
        <p:nvSpPr>
          <p:cNvPr id="29" name="Rectangle 28">
            <a:extLst>
              <a:ext uri="{FF2B5EF4-FFF2-40B4-BE49-F238E27FC236}">
                <a16:creationId xmlns:a16="http://schemas.microsoft.com/office/drawing/2014/main" xmlns="" id="{8409F83D-FF75-45F1-86E8-5A3B437D6B7B}"/>
              </a:ext>
            </a:extLst>
          </p:cNvPr>
          <p:cNvSpPr/>
          <p:nvPr/>
        </p:nvSpPr>
        <p:spPr>
          <a:xfrm>
            <a:off x="762000" y="5562600"/>
            <a:ext cx="775335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distance between the unknown and the closest East side point is 9003*.  </a:t>
            </a:r>
          </a:p>
          <a:p>
            <a:pPr algn="ctr"/>
            <a:r>
              <a:rPr lang="en-US" sz="1100" i="1" dirty="0"/>
              <a:t>We didn’t normalize (put all attributes on the same scale) so you can see that large impact price has on the distance moving from 9000 to 9003 but that’s not the point…this is just to show you a distance calc.</a:t>
            </a:r>
          </a:p>
        </p:txBody>
      </p:sp>
      <p:sp>
        <p:nvSpPr>
          <p:cNvPr id="30" name="TextBox 29">
            <a:extLst>
              <a:ext uri="{FF2B5EF4-FFF2-40B4-BE49-F238E27FC236}">
                <a16:creationId xmlns:a16="http://schemas.microsoft.com/office/drawing/2014/main" xmlns="" id="{3360E457-00E8-4982-A4FD-80441A3058E6}"/>
              </a:ext>
            </a:extLst>
          </p:cNvPr>
          <p:cNvSpPr txBox="1"/>
          <p:nvPr/>
        </p:nvSpPr>
        <p:spPr>
          <a:xfrm>
            <a:off x="5364962" y="3863405"/>
            <a:ext cx="2645276" cy="369332"/>
          </a:xfrm>
          <a:prstGeom prst="rect">
            <a:avLst/>
          </a:prstGeom>
          <a:noFill/>
        </p:spPr>
        <p:txBody>
          <a:bodyPr wrap="none" rtlCol="0">
            <a:spAutoFit/>
          </a:bodyPr>
          <a:lstStyle/>
          <a:p>
            <a:r>
              <a:rPr lang="en-US" dirty="0"/>
              <a:t>$81,000,000 + 65025 = c</a:t>
            </a:r>
            <a:r>
              <a:rPr lang="en-US" baseline="30000" dirty="0"/>
              <a:t> 2</a:t>
            </a:r>
            <a:r>
              <a:rPr lang="en-US" dirty="0"/>
              <a:t> </a:t>
            </a:r>
          </a:p>
        </p:txBody>
      </p:sp>
      <p:sp>
        <p:nvSpPr>
          <p:cNvPr id="31" name="TextBox 30">
            <a:extLst>
              <a:ext uri="{FF2B5EF4-FFF2-40B4-BE49-F238E27FC236}">
                <a16:creationId xmlns:a16="http://schemas.microsoft.com/office/drawing/2014/main" xmlns="" id="{DF6618F6-51A3-473C-845A-8E5FCEF8E562}"/>
              </a:ext>
            </a:extLst>
          </p:cNvPr>
          <p:cNvSpPr txBox="1"/>
          <p:nvPr/>
        </p:nvSpPr>
        <p:spPr>
          <a:xfrm>
            <a:off x="5326600" y="4202668"/>
            <a:ext cx="1786066" cy="369332"/>
          </a:xfrm>
          <a:prstGeom prst="rect">
            <a:avLst/>
          </a:prstGeom>
          <a:noFill/>
        </p:spPr>
        <p:txBody>
          <a:bodyPr wrap="none" rtlCol="0">
            <a:spAutoFit/>
          </a:bodyPr>
          <a:lstStyle/>
          <a:p>
            <a:r>
              <a:rPr lang="en-US" dirty="0"/>
              <a:t>$81,065,025= c</a:t>
            </a:r>
            <a:r>
              <a:rPr lang="en-US" baseline="30000" dirty="0"/>
              <a:t> 2</a:t>
            </a:r>
            <a:r>
              <a:rPr lang="en-US" dirty="0"/>
              <a:t> </a:t>
            </a:r>
          </a:p>
        </p:txBody>
      </p:sp>
      <p:sp>
        <p:nvSpPr>
          <p:cNvPr id="32" name="TextBox 31">
            <a:extLst>
              <a:ext uri="{FF2B5EF4-FFF2-40B4-BE49-F238E27FC236}">
                <a16:creationId xmlns:a16="http://schemas.microsoft.com/office/drawing/2014/main" xmlns="" id="{5F815CC9-E616-429D-AFD7-F7CA4004EC9D}"/>
              </a:ext>
            </a:extLst>
          </p:cNvPr>
          <p:cNvSpPr txBox="1"/>
          <p:nvPr/>
        </p:nvSpPr>
        <p:spPr>
          <a:xfrm>
            <a:off x="5348405" y="4552361"/>
            <a:ext cx="2198038" cy="369332"/>
          </a:xfrm>
          <a:prstGeom prst="rect">
            <a:avLst/>
          </a:prstGeom>
          <a:noFill/>
        </p:spPr>
        <p:txBody>
          <a:bodyPr wrap="none" rtlCol="0">
            <a:spAutoFit/>
          </a:bodyPr>
          <a:lstStyle/>
          <a:p>
            <a:r>
              <a:rPr lang="en-US" dirty="0"/>
              <a:t>Sqrt($81,065,025)= c </a:t>
            </a:r>
          </a:p>
        </p:txBody>
      </p:sp>
      <p:sp>
        <p:nvSpPr>
          <p:cNvPr id="33" name="TextBox 32">
            <a:extLst>
              <a:ext uri="{FF2B5EF4-FFF2-40B4-BE49-F238E27FC236}">
                <a16:creationId xmlns:a16="http://schemas.microsoft.com/office/drawing/2014/main" xmlns="" id="{49A2200F-3118-4BEA-B2F5-A019698604AA}"/>
              </a:ext>
            </a:extLst>
          </p:cNvPr>
          <p:cNvSpPr txBox="1"/>
          <p:nvPr/>
        </p:nvSpPr>
        <p:spPr>
          <a:xfrm>
            <a:off x="5364962" y="4866436"/>
            <a:ext cx="1024639" cy="369332"/>
          </a:xfrm>
          <a:prstGeom prst="rect">
            <a:avLst/>
          </a:prstGeom>
          <a:solidFill>
            <a:schemeClr val="accent6"/>
          </a:solidFill>
        </p:spPr>
        <p:txBody>
          <a:bodyPr wrap="none" rtlCol="0">
            <a:spAutoFit/>
          </a:bodyPr>
          <a:lstStyle/>
          <a:p>
            <a:r>
              <a:rPr lang="en-US" dirty="0">
                <a:solidFill>
                  <a:schemeClr val="bg1"/>
                </a:solidFill>
              </a:rPr>
              <a:t>9003 = c </a:t>
            </a:r>
          </a:p>
        </p:txBody>
      </p:sp>
      <p:sp>
        <p:nvSpPr>
          <p:cNvPr id="20" name="TextBox 19">
            <a:extLst>
              <a:ext uri="{FF2B5EF4-FFF2-40B4-BE49-F238E27FC236}">
                <a16:creationId xmlns:a16="http://schemas.microsoft.com/office/drawing/2014/main" xmlns="" id="{53D08391-1532-4080-AB2E-7E02BFEBCE89}"/>
              </a:ext>
            </a:extLst>
          </p:cNvPr>
          <p:cNvSpPr txBox="1"/>
          <p:nvPr/>
        </p:nvSpPr>
        <p:spPr>
          <a:xfrm>
            <a:off x="5312946" y="1447800"/>
            <a:ext cx="3056093" cy="646331"/>
          </a:xfrm>
          <a:prstGeom prst="rect">
            <a:avLst/>
          </a:prstGeom>
          <a:noFill/>
        </p:spPr>
        <p:txBody>
          <a:bodyPr wrap="none" rtlCol="0">
            <a:spAutoFit/>
          </a:bodyPr>
          <a:lstStyle/>
          <a:p>
            <a:r>
              <a:rPr lang="en-US" dirty="0" err="1"/>
              <a:t>EastSidePt</a:t>
            </a:r>
            <a:r>
              <a:rPr lang="en-US" dirty="0"/>
              <a:t>  = (1391sqft, $39K)</a:t>
            </a:r>
          </a:p>
          <a:p>
            <a:r>
              <a:rPr lang="en-US" dirty="0" err="1"/>
              <a:t>UnknownPt</a:t>
            </a:r>
            <a:r>
              <a:rPr lang="en-US" dirty="0"/>
              <a:t>  = (1136sqft,$48K)</a:t>
            </a:r>
          </a:p>
        </p:txBody>
      </p:sp>
      <p:sp>
        <p:nvSpPr>
          <p:cNvPr id="21" name="TextBox 20">
            <a:extLst>
              <a:ext uri="{FF2B5EF4-FFF2-40B4-BE49-F238E27FC236}">
                <a16:creationId xmlns:a16="http://schemas.microsoft.com/office/drawing/2014/main" xmlns="" id="{239F7F44-670D-42EB-BBE7-917EA670F422}"/>
              </a:ext>
            </a:extLst>
          </p:cNvPr>
          <p:cNvSpPr txBox="1"/>
          <p:nvPr/>
        </p:nvSpPr>
        <p:spPr>
          <a:xfrm>
            <a:off x="5312946" y="2057400"/>
            <a:ext cx="3292376" cy="369332"/>
          </a:xfrm>
          <a:prstGeom prst="rect">
            <a:avLst/>
          </a:prstGeom>
          <a:noFill/>
        </p:spPr>
        <p:txBody>
          <a:bodyPr wrap="none" rtlCol="0">
            <a:spAutoFit/>
          </a:bodyPr>
          <a:lstStyle/>
          <a:p>
            <a:r>
              <a:rPr lang="en-US" dirty="0" err="1"/>
              <a:t>aSegment</a:t>
            </a:r>
            <a:r>
              <a:rPr lang="en-US" dirty="0"/>
              <a:t> = 1391-1136 = 255sqft</a:t>
            </a:r>
          </a:p>
        </p:txBody>
      </p:sp>
      <p:sp>
        <p:nvSpPr>
          <p:cNvPr id="22" name="TextBox 21">
            <a:extLst>
              <a:ext uri="{FF2B5EF4-FFF2-40B4-BE49-F238E27FC236}">
                <a16:creationId xmlns:a16="http://schemas.microsoft.com/office/drawing/2014/main" xmlns="" id="{13B7827C-1D12-46B8-9315-7568CD0754AB}"/>
              </a:ext>
            </a:extLst>
          </p:cNvPr>
          <p:cNvSpPr txBox="1"/>
          <p:nvPr/>
        </p:nvSpPr>
        <p:spPr>
          <a:xfrm>
            <a:off x="5315322" y="2438400"/>
            <a:ext cx="2941318" cy="369332"/>
          </a:xfrm>
          <a:prstGeom prst="rect">
            <a:avLst/>
          </a:prstGeom>
          <a:noFill/>
        </p:spPr>
        <p:txBody>
          <a:bodyPr wrap="none" rtlCol="0">
            <a:spAutoFit/>
          </a:bodyPr>
          <a:lstStyle/>
          <a:p>
            <a:r>
              <a:rPr lang="en-US" dirty="0" err="1"/>
              <a:t>bSegment</a:t>
            </a:r>
            <a:r>
              <a:rPr lang="en-US" dirty="0"/>
              <a:t> = $39k-$48k = $-9k</a:t>
            </a:r>
          </a:p>
        </p:txBody>
      </p:sp>
      <p:sp>
        <p:nvSpPr>
          <p:cNvPr id="23"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2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34" name="Slide Number Placeholder 6"/>
          <p:cNvSpPr>
            <a:spLocks noGrp="1"/>
          </p:cNvSpPr>
          <p:nvPr>
            <p:ph type="sldNum" sz="quarter" idx="12"/>
          </p:nvPr>
        </p:nvSpPr>
        <p:spPr>
          <a:xfrm>
            <a:off x="6457950" y="6356351"/>
            <a:ext cx="857250" cy="365125"/>
          </a:xfrm>
        </p:spPr>
        <p:txBody>
          <a:bodyPr/>
          <a:lstStyle/>
          <a:p>
            <a:r>
              <a:rPr lang="en-US" dirty="0" smtClean="0"/>
              <a:t>21</a:t>
            </a:r>
            <a:endParaRPr lang="en-US" dirty="0"/>
          </a:p>
        </p:txBody>
      </p:sp>
    </p:spTree>
    <p:extLst>
      <p:ext uri="{BB962C8B-B14F-4D97-AF65-F5344CB8AC3E}">
        <p14:creationId xmlns:p14="http://schemas.microsoft.com/office/powerpoint/2010/main" val="58847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My friend Mandy is next level.</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a:t>
            </a:fld>
            <a:endParaRPr lang="en-US"/>
          </a:p>
        </p:txBody>
      </p:sp>
      <p:sp>
        <p:nvSpPr>
          <p:cNvPr id="6" name="Rectangle 5"/>
          <p:cNvSpPr/>
          <p:nvPr/>
        </p:nvSpPr>
        <p:spPr>
          <a:xfrm>
            <a:off x="162658" y="5833633"/>
            <a:ext cx="8818685" cy="307777"/>
          </a:xfrm>
          <a:prstGeom prst="rect">
            <a:avLst/>
          </a:prstGeom>
        </p:spPr>
        <p:txBody>
          <a:bodyPr wrap="square">
            <a:spAutoFit/>
          </a:bodyPr>
          <a:lstStyle/>
          <a:p>
            <a:r>
              <a:rPr lang="en-US" sz="1400" dirty="0">
                <a:hlinkClick r:id="rId2"/>
              </a:rPr>
              <a:t>https://fivethirtyeight.com/features/how-a-data-scientist-whod-never-heard-of-basketball-mastered-march-madness</a:t>
            </a:r>
            <a:r>
              <a:rPr lang="en-US" sz="1400" dirty="0" smtClean="0">
                <a:hlinkClick r:id="rId2"/>
              </a:rPr>
              <a:t>/</a:t>
            </a:r>
            <a:endParaRPr lang="en-US" sz="1400" dirty="0"/>
          </a:p>
        </p:txBody>
      </p:sp>
      <p:pic>
        <p:nvPicPr>
          <p:cNvPr id="7" name="Picture 6">
            <a:hlinkClick r:id="rId2"/>
          </p:cNvPr>
          <p:cNvPicPr>
            <a:picLocks noChangeAspect="1"/>
          </p:cNvPicPr>
          <p:nvPr/>
        </p:nvPicPr>
        <p:blipFill>
          <a:blip r:embed="rId3"/>
          <a:stretch>
            <a:fillRect/>
          </a:stretch>
        </p:blipFill>
        <p:spPr>
          <a:xfrm>
            <a:off x="1116623" y="1479982"/>
            <a:ext cx="6910754" cy="3898036"/>
          </a:xfrm>
          <a:prstGeom prst="rect">
            <a:avLst/>
          </a:prstGeom>
        </p:spPr>
      </p:pic>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872860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81"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7826" name="Picture 2" descr="http://etc.usf.edu/clipart/41700/41757/fc_therefore_41757_lg.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993" t="28376" r="19828" b="28471"/>
          <a:stretch/>
        </p:blipFill>
        <p:spPr bwMode="auto">
          <a:xfrm>
            <a:off x="7498628" y="5713745"/>
            <a:ext cx="197005" cy="18288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p:txBody>
          <a:bodyPr>
            <a:normAutofit/>
          </a:bodyPr>
          <a:lstStyle/>
          <a:p>
            <a:r>
              <a:rPr lang="en-US" dirty="0"/>
              <a:t>Remember Pythagorean Theorem?</a:t>
            </a:r>
          </a:p>
        </p:txBody>
      </p:sp>
      <p:sp>
        <p:nvSpPr>
          <p:cNvPr id="4" name="Content Placeholder 3"/>
          <p:cNvSpPr>
            <a:spLocks noGrp="1"/>
          </p:cNvSpPr>
          <p:nvPr>
            <p:ph sz="half" idx="2"/>
          </p:nvPr>
        </p:nvSpPr>
        <p:spPr/>
        <p:txBody>
          <a:bodyPr/>
          <a:lstStyle/>
          <a:p>
            <a:r>
              <a:rPr lang="en-US" dirty="0"/>
              <a:t>A</a:t>
            </a:r>
            <a:r>
              <a:rPr lang="en-US" baseline="30000" dirty="0"/>
              <a:t>2</a:t>
            </a:r>
            <a:r>
              <a:rPr lang="en-US" dirty="0"/>
              <a:t>+B</a:t>
            </a:r>
            <a:r>
              <a:rPr lang="en-US" baseline="30000" dirty="0"/>
              <a:t>2</a:t>
            </a:r>
            <a:r>
              <a:rPr lang="en-US" dirty="0"/>
              <a:t>=C</a:t>
            </a:r>
            <a:r>
              <a:rPr lang="en-US" baseline="30000" dirty="0"/>
              <a:t>2</a:t>
            </a:r>
          </a:p>
        </p:txBody>
      </p:sp>
      <p:sp>
        <p:nvSpPr>
          <p:cNvPr id="5" name="Text Placeholder 4"/>
          <p:cNvSpPr>
            <a:spLocks noGrp="1"/>
          </p:cNvSpPr>
          <p:nvPr>
            <p:ph type="body" sz="quarter" idx="3"/>
          </p:nvPr>
        </p:nvSpPr>
        <p:spPr/>
        <p:txBody>
          <a:bodyPr/>
          <a:lstStyle/>
          <a:p>
            <a:r>
              <a:rPr lang="en-US" dirty="0"/>
              <a:t>In our example…</a:t>
            </a:r>
          </a:p>
        </p:txBody>
      </p:sp>
      <p:pic>
        <p:nvPicPr>
          <p:cNvPr id="76802" name="Picture 2" descr="http://www.math-salamanders.com/image-files/right-angle-triangle-labelle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47" y="3057098"/>
            <a:ext cx="20574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6803"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Triangle 9"/>
          <p:cNvSpPr/>
          <p:nvPr/>
        </p:nvSpPr>
        <p:spPr>
          <a:xfrm flipH="1">
            <a:off x="6741992" y="2729554"/>
            <a:ext cx="1146413" cy="866633"/>
          </a:xfrm>
          <a:prstGeom prst="rtTriangl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889587" y="3043450"/>
            <a:ext cx="306494" cy="369332"/>
          </a:xfrm>
          <a:prstGeom prst="rect">
            <a:avLst/>
          </a:prstGeom>
          <a:noFill/>
        </p:spPr>
        <p:txBody>
          <a:bodyPr wrap="none" rtlCol="0">
            <a:spAutoFit/>
          </a:bodyPr>
          <a:lstStyle/>
          <a:p>
            <a:r>
              <a:rPr lang="en-US" dirty="0"/>
              <a:t>b</a:t>
            </a:r>
          </a:p>
        </p:txBody>
      </p:sp>
      <p:sp>
        <p:nvSpPr>
          <p:cNvPr id="14" name="TextBox 13"/>
          <p:cNvSpPr txBox="1"/>
          <p:nvPr/>
        </p:nvSpPr>
        <p:spPr>
          <a:xfrm>
            <a:off x="7185722" y="3532924"/>
            <a:ext cx="295274" cy="369332"/>
          </a:xfrm>
          <a:prstGeom prst="rect">
            <a:avLst/>
          </a:prstGeom>
          <a:noFill/>
        </p:spPr>
        <p:txBody>
          <a:bodyPr wrap="none" rtlCol="0">
            <a:spAutoFit/>
          </a:bodyPr>
          <a:lstStyle/>
          <a:p>
            <a:r>
              <a:rPr lang="en-US" dirty="0"/>
              <a:t>a</a:t>
            </a:r>
          </a:p>
        </p:txBody>
      </p:sp>
      <p:sp>
        <p:nvSpPr>
          <p:cNvPr id="15" name="TextBox 14"/>
          <p:cNvSpPr txBox="1"/>
          <p:nvPr/>
        </p:nvSpPr>
        <p:spPr>
          <a:xfrm>
            <a:off x="7074273" y="2882668"/>
            <a:ext cx="300082" cy="369332"/>
          </a:xfrm>
          <a:prstGeom prst="rect">
            <a:avLst/>
          </a:prstGeom>
          <a:noFill/>
        </p:spPr>
        <p:txBody>
          <a:bodyPr wrap="none" rtlCol="0">
            <a:spAutoFit/>
          </a:bodyPr>
          <a:lstStyle/>
          <a:p>
            <a:r>
              <a:rPr lang="en-US" dirty="0"/>
              <a:t>c</a:t>
            </a:r>
          </a:p>
        </p:txBody>
      </p:sp>
      <p:sp>
        <p:nvSpPr>
          <p:cNvPr id="12" name="TextBox 11"/>
          <p:cNvSpPr txBox="1"/>
          <p:nvPr/>
        </p:nvSpPr>
        <p:spPr>
          <a:xfrm>
            <a:off x="4449644" y="5158854"/>
            <a:ext cx="3001784" cy="646331"/>
          </a:xfrm>
          <a:prstGeom prst="rect">
            <a:avLst/>
          </a:prstGeom>
          <a:noFill/>
        </p:spPr>
        <p:txBody>
          <a:bodyPr wrap="none" rtlCol="0">
            <a:spAutoFit/>
          </a:bodyPr>
          <a:lstStyle/>
          <a:p>
            <a:r>
              <a:rPr lang="en-US" dirty="0"/>
              <a:t>West Side (1480sqft, $64K)</a:t>
            </a:r>
          </a:p>
          <a:p>
            <a:r>
              <a:rPr lang="en-US" dirty="0"/>
              <a:t>Unknown (1136sqft, $48K)</a:t>
            </a:r>
          </a:p>
        </p:txBody>
      </p:sp>
      <p:cxnSp>
        <p:nvCxnSpPr>
          <p:cNvPr id="16" name="Straight Connector 15"/>
          <p:cNvCxnSpPr/>
          <p:nvPr/>
        </p:nvCxnSpPr>
        <p:spPr>
          <a:xfrm>
            <a:off x="4449644" y="5805185"/>
            <a:ext cx="2924711"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513635" y="5846970"/>
            <a:ext cx="2860720" cy="369332"/>
          </a:xfrm>
          <a:prstGeom prst="rect">
            <a:avLst/>
          </a:prstGeom>
          <a:noFill/>
        </p:spPr>
        <p:txBody>
          <a:bodyPr wrap="none" rtlCol="0">
            <a:spAutoFit/>
          </a:bodyPr>
          <a:lstStyle/>
          <a:p>
            <a:r>
              <a:rPr lang="en-US" dirty="0"/>
              <a:t>Differences (45sqft, $17K)</a:t>
            </a:r>
          </a:p>
        </p:txBody>
      </p:sp>
      <p:sp>
        <p:nvSpPr>
          <p:cNvPr id="20" name="TextBox 19"/>
          <p:cNvSpPr txBox="1"/>
          <p:nvPr/>
        </p:nvSpPr>
        <p:spPr>
          <a:xfrm>
            <a:off x="6039531" y="6079912"/>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6764144" y="6079912"/>
            <a:ext cx="312906" cy="369332"/>
          </a:xfrm>
          <a:prstGeom prst="rect">
            <a:avLst/>
          </a:prstGeom>
          <a:noFill/>
        </p:spPr>
        <p:txBody>
          <a:bodyPr wrap="none" rtlCol="0">
            <a:spAutoFit/>
          </a:bodyPr>
          <a:lstStyle/>
          <a:p>
            <a:r>
              <a:rPr lang="en-US" dirty="0"/>
              <a:t>a</a:t>
            </a:r>
          </a:p>
        </p:txBody>
      </p:sp>
      <p:sp>
        <p:nvSpPr>
          <p:cNvPr id="7" name="TextBox 6"/>
          <p:cNvSpPr txBox="1"/>
          <p:nvPr/>
        </p:nvSpPr>
        <p:spPr>
          <a:xfrm>
            <a:off x="7734892" y="5484039"/>
            <a:ext cx="1377300" cy="584775"/>
          </a:xfrm>
          <a:prstGeom prst="rect">
            <a:avLst/>
          </a:prstGeom>
          <a:noFill/>
        </p:spPr>
        <p:txBody>
          <a:bodyPr wrap="none" rtlCol="0">
            <a:spAutoFit/>
          </a:bodyPr>
          <a:lstStyle/>
          <a:p>
            <a:pPr algn="ctr"/>
            <a:r>
              <a:rPr lang="en-US" sz="1600" dirty="0"/>
              <a:t>Distance </a:t>
            </a:r>
          </a:p>
          <a:p>
            <a:pPr algn="ctr"/>
            <a:r>
              <a:rPr lang="en-US" sz="1600" dirty="0"/>
              <a:t>or C = 16003</a:t>
            </a:r>
          </a:p>
        </p:txBody>
      </p:sp>
      <p:sp>
        <p:nvSpPr>
          <p:cNvPr id="23" name="Title 1">
            <a:extLst>
              <a:ext uri="{FF2B5EF4-FFF2-40B4-BE49-F238E27FC236}">
                <a16:creationId xmlns:a16="http://schemas.microsoft.com/office/drawing/2014/main" xmlns="" id="{E0F41B22-87FC-452C-A429-9BE03AC9A880}"/>
              </a:ext>
            </a:extLst>
          </p:cNvPr>
          <p:cNvSpPr>
            <a:spLocks noGrp="1"/>
          </p:cNvSpPr>
          <p:nvPr>
            <p:ph type="title"/>
          </p:nvPr>
        </p:nvSpPr>
        <p:spPr>
          <a:xfrm>
            <a:off x="228600" y="365126"/>
            <a:ext cx="8686800" cy="591477"/>
          </a:xfrm>
        </p:spPr>
        <p:txBody>
          <a:bodyPr/>
          <a:lstStyle/>
          <a:p>
            <a:r>
              <a:rPr lang="en-US" sz="3200" dirty="0"/>
              <a:t>Euclidean Distance measures distance like a ruler</a:t>
            </a:r>
          </a:p>
        </p:txBody>
      </p:sp>
      <p:sp>
        <p:nvSpPr>
          <p:cNvPr id="22"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24"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25" name="Slide Number Placeholder 6"/>
          <p:cNvSpPr>
            <a:spLocks noGrp="1"/>
          </p:cNvSpPr>
          <p:nvPr>
            <p:ph type="sldNum" sz="quarter" idx="12"/>
          </p:nvPr>
        </p:nvSpPr>
        <p:spPr>
          <a:xfrm>
            <a:off x="6457950" y="6356351"/>
            <a:ext cx="857250" cy="365125"/>
          </a:xfrm>
        </p:spPr>
        <p:txBody>
          <a:bodyPr/>
          <a:lstStyle/>
          <a:p>
            <a:r>
              <a:rPr lang="en-US" dirty="0" smtClean="0"/>
              <a:t>22</a:t>
            </a:r>
            <a:endParaRPr lang="en-US" dirty="0"/>
          </a:p>
        </p:txBody>
      </p:sp>
    </p:spTree>
    <p:extLst>
      <p:ext uri="{BB962C8B-B14F-4D97-AF65-F5344CB8AC3E}">
        <p14:creationId xmlns:p14="http://schemas.microsoft.com/office/powerpoint/2010/main" val="235648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0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0" y="365126"/>
            <a:ext cx="9034344" cy="591477"/>
          </a:xfrm>
        </p:spPr>
        <p:txBody>
          <a:bodyPr/>
          <a:lstStyle/>
          <a:p>
            <a:r>
              <a:rPr lang="en-US" sz="3600" dirty="0"/>
              <a:t>Your guess</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2133600"/>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p:cNvCxnSpPr/>
          <p:nvPr/>
        </p:nvCxnSpPr>
        <p:spPr>
          <a:xfrm flipV="1">
            <a:off x="4349750" y="2633118"/>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71900" y="3379714"/>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4530200" y="2778657"/>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4545384" y="3400347"/>
            <a:ext cx="524503" cy="276999"/>
          </a:xfrm>
          <a:prstGeom prst="rect">
            <a:avLst/>
          </a:prstGeom>
          <a:noFill/>
        </p:spPr>
        <p:txBody>
          <a:bodyPr wrap="none" rtlCol="0">
            <a:spAutoFit/>
          </a:bodyPr>
          <a:lstStyle/>
          <a:p>
            <a:r>
              <a:rPr lang="en-US" sz="1200" dirty="0"/>
              <a:t>9003</a:t>
            </a:r>
          </a:p>
        </p:txBody>
      </p:sp>
      <p:sp>
        <p:nvSpPr>
          <p:cNvPr id="18" name="Rectangle 17">
            <a:extLst>
              <a:ext uri="{FF2B5EF4-FFF2-40B4-BE49-F238E27FC236}">
                <a16:creationId xmlns:a16="http://schemas.microsoft.com/office/drawing/2014/main" xmlns="" id="{97B200F2-6C52-4A69-97CC-E8F104DE405F}"/>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With K = 1, the single nearest neighbor, what is the class?  What about k=2?  K=3?</a:t>
            </a:r>
          </a:p>
        </p:txBody>
      </p:sp>
      <p:sp>
        <p:nvSpPr>
          <p:cNvPr id="10"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1"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2" name="Slide Number Placeholder 6"/>
          <p:cNvSpPr>
            <a:spLocks noGrp="1"/>
          </p:cNvSpPr>
          <p:nvPr>
            <p:ph type="sldNum" sz="quarter" idx="12"/>
          </p:nvPr>
        </p:nvSpPr>
        <p:spPr>
          <a:xfrm>
            <a:off x="6457950" y="6356351"/>
            <a:ext cx="857250" cy="365125"/>
          </a:xfrm>
        </p:spPr>
        <p:txBody>
          <a:bodyPr/>
          <a:lstStyle/>
          <a:p>
            <a:r>
              <a:rPr lang="en-US" dirty="0" smtClean="0"/>
              <a:t>23</a:t>
            </a:r>
            <a:endParaRPr lang="en-US" dirty="0"/>
          </a:p>
        </p:txBody>
      </p:sp>
    </p:spTree>
    <p:extLst>
      <p:ext uri="{BB962C8B-B14F-4D97-AF65-F5344CB8AC3E}">
        <p14:creationId xmlns:p14="http://schemas.microsoft.com/office/powerpoint/2010/main" val="2515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48"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805744" cy="591477"/>
          </a:xfrm>
        </p:spPr>
        <p:txBody>
          <a:bodyPr/>
          <a:lstStyle/>
          <a:p>
            <a:r>
              <a:rPr lang="en-US" sz="3600" dirty="0"/>
              <a:t>K = 1</a:t>
            </a:r>
          </a:p>
        </p:txBody>
      </p:sp>
      <p:sp>
        <p:nvSpPr>
          <p:cNvPr id="4" name="Content Placeholder 3"/>
          <p:cNvSpPr>
            <a:spLocks noGrp="1"/>
          </p:cNvSpPr>
          <p:nvPr>
            <p:ph sz="half" idx="2"/>
          </p:nvPr>
        </p:nvSpPr>
        <p:spPr/>
        <p:txBody>
          <a:bodyPr/>
          <a:lstStyle/>
          <a:p>
            <a:r>
              <a:rPr lang="en-US" dirty="0"/>
              <a:t>East Cleveland</a:t>
            </a:r>
          </a:p>
          <a:p>
            <a:pPr lvl="1"/>
            <a:endParaRPr lang="en-US" baseline="30000" dirty="0"/>
          </a:p>
          <a:p>
            <a:pPr lvl="1"/>
            <a:r>
              <a:rPr lang="en-US" dirty="0"/>
              <a:t>5 Beds</a:t>
            </a:r>
          </a:p>
          <a:p>
            <a:pPr lvl="1"/>
            <a:r>
              <a:rPr lang="en-US" dirty="0"/>
              <a:t>1.5 Bath</a:t>
            </a:r>
          </a:p>
          <a:p>
            <a:pPr lvl="1"/>
            <a:r>
              <a:rPr lang="en-US" dirty="0"/>
              <a:t>1136 </a:t>
            </a:r>
            <a:r>
              <a:rPr lang="en-US" dirty="0" err="1" smtClean="0"/>
              <a:t>sqft</a:t>
            </a:r>
            <a:endParaRPr lang="en-US" dirty="0"/>
          </a:p>
          <a:p>
            <a:pPr lvl="1"/>
            <a:r>
              <a:rPr lang="en-US" dirty="0" smtClean="0"/>
              <a:t>$48K</a:t>
            </a:r>
            <a:endParaRPr lang="en-US" dirty="0"/>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p:txBody>
          <a:bodyPr>
            <a:normAutofit/>
          </a:bodyPr>
          <a:lstStyle/>
          <a:p>
            <a:r>
              <a:rPr lang="en-US" dirty="0"/>
              <a:t>This unknown case is in…</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sp>
        <p:nvSpPr>
          <p:cNvPr id="12" name="Rectangle 11">
            <a:extLst>
              <a:ext uri="{FF2B5EF4-FFF2-40B4-BE49-F238E27FC236}">
                <a16:creationId xmlns:a16="http://schemas.microsoft.com/office/drawing/2014/main" xmlns="" id="{B8AEBB6E-1AFB-4ECC-A31A-88CADEA9C1D1}"/>
              </a:ext>
            </a:extLst>
          </p:cNvPr>
          <p:cNvSpPr/>
          <p:nvPr/>
        </p:nvSpPr>
        <p:spPr>
          <a:xfrm>
            <a:off x="762000" y="5562600"/>
            <a:ext cx="775335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t>The KNN algorithm would have correctly identified East Cleveland if K = 1.  Remember the algorithm performs this along more than 2 dimensions, in hyperspace.</a:t>
            </a:r>
          </a:p>
        </p:txBody>
      </p:sp>
      <p:sp>
        <p:nvSpPr>
          <p:cNvPr id="1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6" name="Slide Number Placeholder 6"/>
          <p:cNvSpPr>
            <a:spLocks noGrp="1"/>
          </p:cNvSpPr>
          <p:nvPr>
            <p:ph type="sldNum" sz="quarter" idx="12"/>
          </p:nvPr>
        </p:nvSpPr>
        <p:spPr>
          <a:xfrm>
            <a:off x="6457950" y="6356351"/>
            <a:ext cx="857250" cy="365125"/>
          </a:xfrm>
        </p:spPr>
        <p:txBody>
          <a:bodyPr/>
          <a:lstStyle/>
          <a:p>
            <a:r>
              <a:rPr lang="en-US" dirty="0" smtClean="0"/>
              <a:t>24</a:t>
            </a:r>
            <a:endParaRPr lang="en-US" dirty="0"/>
          </a:p>
        </p:txBody>
      </p:sp>
    </p:spTree>
    <p:extLst>
      <p:ext uri="{BB962C8B-B14F-4D97-AF65-F5344CB8AC3E}">
        <p14:creationId xmlns:p14="http://schemas.microsoft.com/office/powerpoint/2010/main" val="566444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3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228600" y="365126"/>
            <a:ext cx="8686800" cy="591477"/>
          </a:xfrm>
        </p:spPr>
        <p:txBody>
          <a:bodyPr/>
          <a:lstStyle/>
          <a:p>
            <a:r>
              <a:rPr lang="en-US" sz="3200" dirty="0"/>
              <a:t>K is a tuning parameter the practitioner chooses.</a:t>
            </a:r>
          </a:p>
        </p:txBody>
      </p:sp>
      <p:sp>
        <p:nvSpPr>
          <p:cNvPr id="4" name="Content Placeholder 3"/>
          <p:cNvSpPr>
            <a:spLocks noGrp="1"/>
          </p:cNvSpPr>
          <p:nvPr>
            <p:ph sz="half" idx="2"/>
          </p:nvPr>
        </p:nvSpPr>
        <p:spPr>
          <a:xfrm>
            <a:off x="297495" y="1956431"/>
            <a:ext cx="3705336" cy="3453769"/>
          </a:xfrm>
        </p:spPr>
        <p:txBody>
          <a:bodyPr>
            <a:normAutofit/>
          </a:bodyPr>
          <a:lstStyle/>
          <a:p>
            <a:r>
              <a:rPr lang="en-US" sz="1600" dirty="0"/>
              <a:t>Measured in hyperspace (many attributes not just 2)</a:t>
            </a:r>
          </a:p>
          <a:p>
            <a:pPr marL="0" indent="0">
              <a:buNone/>
            </a:pPr>
            <a:endParaRPr lang="en-US" sz="1600" dirty="0"/>
          </a:p>
          <a:p>
            <a:r>
              <a:rPr lang="en-US" sz="1600" dirty="0"/>
              <a:t>Ties are randomly chosen for even number K but can be avoided using odd number K.</a:t>
            </a:r>
          </a:p>
          <a:p>
            <a:pPr marL="0" indent="0">
              <a:buNone/>
            </a:pPr>
            <a:endParaRPr lang="en-US" sz="1600" dirty="0"/>
          </a:p>
          <a:p>
            <a:r>
              <a:rPr lang="en-US" sz="1600" dirty="0"/>
              <a:t>Returned results can be either the class (east or west) or the probability of a particular class.</a:t>
            </a:r>
          </a:p>
        </p:txBody>
      </p:sp>
      <p:sp>
        <p:nvSpPr>
          <p:cNvPr id="5" name="Text Placeholder 4"/>
          <p:cNvSpPr>
            <a:spLocks noGrp="1"/>
          </p:cNvSpPr>
          <p:nvPr>
            <p:ph type="body" sz="quarter" idx="3"/>
          </p:nvPr>
        </p:nvSpPr>
        <p:spPr/>
        <p:txBody>
          <a:bodyPr/>
          <a:lstStyle/>
          <a:p>
            <a:r>
              <a:rPr lang="en-US" dirty="0"/>
              <a:t>In our example…</a:t>
            </a:r>
          </a:p>
        </p:txBody>
      </p:sp>
      <p:pic>
        <p:nvPicPr>
          <p:cNvPr id="7680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9644" y="2298273"/>
            <a:ext cx="458470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Placeholder 7"/>
          <p:cNvSpPr>
            <a:spLocks noGrp="1"/>
          </p:cNvSpPr>
          <p:nvPr>
            <p:ph type="body" idx="1"/>
          </p:nvPr>
        </p:nvSpPr>
        <p:spPr>
          <a:xfrm>
            <a:off x="291633" y="1136142"/>
            <a:ext cx="3868340" cy="823912"/>
          </a:xfrm>
        </p:spPr>
        <p:txBody>
          <a:bodyPr>
            <a:normAutofit/>
          </a:bodyPr>
          <a:lstStyle/>
          <a:p>
            <a:r>
              <a:rPr lang="en-US" dirty="0"/>
              <a:t>You will have to specify how many neighbors are to be looked at.</a:t>
            </a:r>
          </a:p>
        </p:txBody>
      </p:sp>
      <p:cxnSp>
        <p:nvCxnSpPr>
          <p:cNvPr id="13" name="Straight Connector 12"/>
          <p:cNvCxnSpPr/>
          <p:nvPr/>
        </p:nvCxnSpPr>
        <p:spPr>
          <a:xfrm flipV="1">
            <a:off x="6741994" y="2797791"/>
            <a:ext cx="1050606" cy="74659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64144" y="3544387"/>
            <a:ext cx="734484" cy="45440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9433532">
            <a:off x="6922444" y="2943330"/>
            <a:ext cx="609462" cy="276999"/>
          </a:xfrm>
          <a:prstGeom prst="rect">
            <a:avLst/>
          </a:prstGeom>
          <a:noFill/>
        </p:spPr>
        <p:txBody>
          <a:bodyPr wrap="none" rtlCol="0">
            <a:spAutoFit/>
          </a:bodyPr>
          <a:lstStyle/>
          <a:p>
            <a:r>
              <a:rPr lang="en-US" sz="1200" dirty="0"/>
              <a:t>16003</a:t>
            </a:r>
          </a:p>
        </p:txBody>
      </p:sp>
      <p:sp>
        <p:nvSpPr>
          <p:cNvPr id="29" name="TextBox 28"/>
          <p:cNvSpPr txBox="1"/>
          <p:nvPr/>
        </p:nvSpPr>
        <p:spPr>
          <a:xfrm rot="1971942">
            <a:off x="6937628" y="3565020"/>
            <a:ext cx="524503" cy="276999"/>
          </a:xfrm>
          <a:prstGeom prst="rect">
            <a:avLst/>
          </a:prstGeom>
          <a:noFill/>
        </p:spPr>
        <p:txBody>
          <a:bodyPr wrap="none" rtlCol="0">
            <a:spAutoFit/>
          </a:bodyPr>
          <a:lstStyle/>
          <a:p>
            <a:r>
              <a:rPr lang="en-US" sz="1200" dirty="0"/>
              <a:t>9003</a:t>
            </a:r>
          </a:p>
        </p:txBody>
      </p:sp>
      <p:cxnSp>
        <p:nvCxnSpPr>
          <p:cNvPr id="12" name="Straight Connector 11"/>
          <p:cNvCxnSpPr/>
          <p:nvPr/>
        </p:nvCxnSpPr>
        <p:spPr>
          <a:xfrm flipV="1">
            <a:off x="6701050" y="2790355"/>
            <a:ext cx="152400" cy="75403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903386">
            <a:off x="6381082" y="2943329"/>
            <a:ext cx="609462" cy="276999"/>
          </a:xfrm>
          <a:prstGeom prst="rect">
            <a:avLst/>
          </a:prstGeom>
          <a:noFill/>
        </p:spPr>
        <p:txBody>
          <a:bodyPr wrap="none" rtlCol="0">
            <a:spAutoFit/>
          </a:bodyPr>
          <a:lstStyle/>
          <a:p>
            <a:r>
              <a:rPr lang="en-US" sz="1200" dirty="0"/>
              <a:t>17000</a:t>
            </a:r>
          </a:p>
        </p:txBody>
      </p:sp>
      <p:sp>
        <p:nvSpPr>
          <p:cNvPr id="10" name="TextBox 9"/>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K=1 of only these 2 variables would say it is East Cleveland with a 100% certainty.</a:t>
            </a:r>
          </a:p>
          <a:p>
            <a:r>
              <a:rPr lang="en-US" i="0" dirty="0"/>
              <a:t>K=3 of only these 2 variables would say it is East Cleveland with a 66% probability. </a:t>
            </a:r>
          </a:p>
          <a:p>
            <a:r>
              <a:rPr lang="en-US" i="0" dirty="0"/>
              <a:t>Review confusion table to get to an acceptable K. </a:t>
            </a:r>
          </a:p>
        </p:txBody>
      </p:sp>
      <p:sp>
        <p:nvSpPr>
          <p:cNvPr id="11" name="TextBox 10"/>
          <p:cNvSpPr txBox="1"/>
          <p:nvPr/>
        </p:nvSpPr>
        <p:spPr>
          <a:xfrm>
            <a:off x="4457922" y="5054173"/>
            <a:ext cx="3712876" cy="430887"/>
          </a:xfrm>
          <a:prstGeom prst="rect">
            <a:avLst/>
          </a:prstGeom>
          <a:noFill/>
        </p:spPr>
        <p:txBody>
          <a:bodyPr wrap="none" rtlCol="0">
            <a:spAutoFit/>
          </a:bodyPr>
          <a:lstStyle/>
          <a:p>
            <a:r>
              <a:rPr lang="en-US" sz="1100" dirty="0"/>
              <a:t>*scale is misleading because of attributes order of magnitude</a:t>
            </a:r>
          </a:p>
          <a:p>
            <a:r>
              <a:rPr lang="en-US" sz="1100" dirty="0"/>
              <a:t>Remember to normalize!</a:t>
            </a:r>
          </a:p>
        </p:txBody>
      </p:sp>
      <p:sp>
        <p:nvSpPr>
          <p:cNvPr id="17"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18"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19" name="Slide Number Placeholder 6"/>
          <p:cNvSpPr>
            <a:spLocks noGrp="1"/>
          </p:cNvSpPr>
          <p:nvPr>
            <p:ph type="sldNum" sz="quarter" idx="12"/>
          </p:nvPr>
        </p:nvSpPr>
        <p:spPr>
          <a:xfrm>
            <a:off x="6457950" y="6356351"/>
            <a:ext cx="857250" cy="365125"/>
          </a:xfrm>
        </p:spPr>
        <p:txBody>
          <a:bodyPr/>
          <a:lstStyle/>
          <a:p>
            <a:r>
              <a:rPr lang="en-US" dirty="0" smtClean="0"/>
              <a:t>25</a:t>
            </a:r>
            <a:endParaRPr lang="en-US" dirty="0"/>
          </a:p>
        </p:txBody>
      </p:sp>
    </p:spTree>
    <p:extLst>
      <p:ext uri="{BB962C8B-B14F-4D97-AF65-F5344CB8AC3E}">
        <p14:creationId xmlns:p14="http://schemas.microsoft.com/office/powerpoint/2010/main" val="31234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125B5E-667D-4A9C-A11E-F5B7851DFDE0}"/>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xmlns="" id="{01D83A20-94D1-4356-9C85-46D75F2AD67B}"/>
              </a:ext>
            </a:extLst>
          </p:cNvPr>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a:extLst>
              <a:ext uri="{FF2B5EF4-FFF2-40B4-BE49-F238E27FC236}">
                <a16:creationId xmlns:a16="http://schemas.microsoft.com/office/drawing/2014/main" xmlns="" id="{FB738359-5995-4B3F-956D-97312EAB49A4}"/>
              </a:ext>
            </a:extLst>
          </p:cNvPr>
          <p:cNvSpPr>
            <a:spLocks noGrp="1"/>
          </p:cNvSpPr>
          <p:nvPr>
            <p:ph type="ftr" sz="quarter" idx="3"/>
          </p:nvPr>
        </p:nvSpPr>
        <p:spPr/>
        <p:txBody>
          <a:bodyPr/>
          <a:lstStyle/>
          <a:p>
            <a:r>
              <a:rPr lang="en-US"/>
              <a:t>Kwartler CSCI S-96</a:t>
            </a:r>
            <a:endParaRPr lang="en-US" dirty="0"/>
          </a:p>
        </p:txBody>
      </p:sp>
      <p:sp>
        <p:nvSpPr>
          <p:cNvPr id="7" name="Shape 510">
            <a:extLst>
              <a:ext uri="{FF2B5EF4-FFF2-40B4-BE49-F238E27FC236}">
                <a16:creationId xmlns:a16="http://schemas.microsoft.com/office/drawing/2014/main" xmlns=""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xmlns=""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xmlns=""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xmlns=""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xmlns=""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xmlns=""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xmlns=""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xmlns=""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xmlns=""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xmlns=""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xmlns=""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pic>
        <p:nvPicPr>
          <p:cNvPr id="24" name="Shape 530">
            <a:extLst>
              <a:ext uri="{FF2B5EF4-FFF2-40B4-BE49-F238E27FC236}">
                <a16:creationId xmlns:a16="http://schemas.microsoft.com/office/drawing/2014/main" xmlns=""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xmlns=""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sp>
        <p:nvSpPr>
          <p:cNvPr id="30" name="TextBox 29">
            <a:extLst>
              <a:ext uri="{FF2B5EF4-FFF2-40B4-BE49-F238E27FC236}">
                <a16:creationId xmlns:a16="http://schemas.microsoft.com/office/drawing/2014/main" xmlns=""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452569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125B5E-667D-4A9C-A11E-F5B7851DFDE0}"/>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xmlns="" id="{01D83A20-94D1-4356-9C85-46D75F2AD67B}"/>
              </a:ext>
            </a:extLst>
          </p:cNvPr>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a:extLst>
              <a:ext uri="{FF2B5EF4-FFF2-40B4-BE49-F238E27FC236}">
                <a16:creationId xmlns:a16="http://schemas.microsoft.com/office/drawing/2014/main" xmlns=""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xmlns=""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xmlns=""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xmlns=""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xmlns=""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xmlns=""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xmlns=""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xmlns=""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xmlns=""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xmlns=""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xmlns=""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xmlns=""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xmlns=""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xmlns=""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graphicFrame>
        <p:nvGraphicFramePr>
          <p:cNvPr id="23" name="Shape 529">
            <a:extLst>
              <a:ext uri="{FF2B5EF4-FFF2-40B4-BE49-F238E27FC236}">
                <a16:creationId xmlns:a16="http://schemas.microsoft.com/office/drawing/2014/main" xmlns="" id="{31E34CF2-73A1-413B-92A4-AFB66742D514}"/>
              </a:ext>
            </a:extLst>
          </p:cNvPr>
          <p:cNvGraphicFramePr/>
          <p:nvPr>
            <p:extLst>
              <p:ext uri="{D42A27DB-BD31-4B8C-83A1-F6EECF244321}">
                <p14:modId xmlns:p14="http://schemas.microsoft.com/office/powerpoint/2010/main" val="3511321009"/>
              </p:ext>
            </p:extLst>
          </p:nvPr>
        </p:nvGraphicFramePr>
        <p:xfrm>
          <a:off x="3893151" y="1705350"/>
          <a:ext cx="5108523" cy="1188660"/>
        </p:xfrm>
        <a:graphic>
          <a:graphicData uri="http://schemas.openxmlformats.org/drawingml/2006/table">
            <a:tbl>
              <a:tblPr>
                <a:noFill/>
              </a:tblPr>
              <a:tblGrid>
                <a:gridCol w="720366">
                  <a:extLst>
                    <a:ext uri="{9D8B030D-6E8A-4147-A177-3AD203B41FA5}">
                      <a16:colId xmlns:a16="http://schemas.microsoft.com/office/drawing/2014/main" xmlns="" val="20000"/>
                    </a:ext>
                  </a:extLst>
                </a:gridCol>
                <a:gridCol w="885682">
                  <a:extLst>
                    <a:ext uri="{9D8B030D-6E8A-4147-A177-3AD203B41FA5}">
                      <a16:colId xmlns:a16="http://schemas.microsoft.com/office/drawing/2014/main" xmlns="" val="20001"/>
                    </a:ext>
                  </a:extLst>
                </a:gridCol>
                <a:gridCol w="805259">
                  <a:extLst>
                    <a:ext uri="{9D8B030D-6E8A-4147-A177-3AD203B41FA5}">
                      <a16:colId xmlns:a16="http://schemas.microsoft.com/office/drawing/2014/main" xmlns="" val="20002"/>
                    </a:ext>
                  </a:extLst>
                </a:gridCol>
                <a:gridCol w="899072">
                  <a:extLst>
                    <a:ext uri="{9D8B030D-6E8A-4147-A177-3AD203B41FA5}">
                      <a16:colId xmlns:a16="http://schemas.microsoft.com/office/drawing/2014/main" xmlns="" val="20003"/>
                    </a:ext>
                  </a:extLst>
                </a:gridCol>
                <a:gridCol w="899072">
                  <a:extLst>
                    <a:ext uri="{9D8B030D-6E8A-4147-A177-3AD203B41FA5}">
                      <a16:colId xmlns:a16="http://schemas.microsoft.com/office/drawing/2014/main" xmlns="" val="20004"/>
                    </a:ext>
                  </a:extLst>
                </a:gridCol>
                <a:gridCol w="899072"/>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smtClean="0">
                          <a:latin typeface="Open Sans"/>
                          <a:ea typeface="Open Sans"/>
                          <a:cs typeface="Open Sans"/>
                          <a:sym typeface="Open Sans"/>
                        </a:rPr>
                        <a:t>Notes</a:t>
                      </a:r>
                      <a:endParaRPr lang="en"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1"/>
                  </a:ext>
                </a:extLst>
              </a:tr>
            </a:tbl>
          </a:graphicData>
        </a:graphic>
      </p:graphicFrame>
      <p:pic>
        <p:nvPicPr>
          <p:cNvPr id="24" name="Shape 530">
            <a:extLst>
              <a:ext uri="{FF2B5EF4-FFF2-40B4-BE49-F238E27FC236}">
                <a16:creationId xmlns:a16="http://schemas.microsoft.com/office/drawing/2014/main" xmlns=""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xmlns=""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xmlns=""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sp>
        <p:nvSpPr>
          <p:cNvPr id="30" name="TextBox 29">
            <a:extLst>
              <a:ext uri="{FF2B5EF4-FFF2-40B4-BE49-F238E27FC236}">
                <a16:creationId xmlns:a16="http://schemas.microsoft.com/office/drawing/2014/main" xmlns=""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2211203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125B5E-667D-4A9C-A11E-F5B7851DFDE0}"/>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xmlns="" id="{01D83A20-94D1-4356-9C85-46D75F2AD67B}"/>
              </a:ext>
            </a:extLst>
          </p:cNvPr>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a:extLst>
              <a:ext uri="{FF2B5EF4-FFF2-40B4-BE49-F238E27FC236}">
                <a16:creationId xmlns:a16="http://schemas.microsoft.com/office/drawing/2014/main" xmlns=""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xmlns=""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xmlns=""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xmlns=""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xmlns=""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xmlns=""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xmlns=""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xmlns=""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xmlns=""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xmlns=""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xmlns=""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xmlns=""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xmlns=""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xmlns=""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xmlns=""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xmlns=""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graphicFrame>
        <p:nvGraphicFramePr>
          <p:cNvPr id="23" name="Shape 529">
            <a:extLst>
              <a:ext uri="{FF2B5EF4-FFF2-40B4-BE49-F238E27FC236}">
                <a16:creationId xmlns:a16="http://schemas.microsoft.com/office/drawing/2014/main" xmlns="" id="{31E34CF2-73A1-413B-92A4-AFB66742D514}"/>
              </a:ext>
            </a:extLst>
          </p:cNvPr>
          <p:cNvGraphicFramePr/>
          <p:nvPr>
            <p:extLst>
              <p:ext uri="{D42A27DB-BD31-4B8C-83A1-F6EECF244321}">
                <p14:modId xmlns:p14="http://schemas.microsoft.com/office/powerpoint/2010/main" val="2948538711"/>
              </p:ext>
            </p:extLst>
          </p:nvPr>
        </p:nvGraphicFramePr>
        <p:xfrm>
          <a:off x="3893151" y="1705350"/>
          <a:ext cx="5108523" cy="1584860"/>
        </p:xfrm>
        <a:graphic>
          <a:graphicData uri="http://schemas.openxmlformats.org/drawingml/2006/table">
            <a:tbl>
              <a:tblPr>
                <a:noFill/>
              </a:tblPr>
              <a:tblGrid>
                <a:gridCol w="720366">
                  <a:extLst>
                    <a:ext uri="{9D8B030D-6E8A-4147-A177-3AD203B41FA5}">
                      <a16:colId xmlns:a16="http://schemas.microsoft.com/office/drawing/2014/main" xmlns="" val="20000"/>
                    </a:ext>
                  </a:extLst>
                </a:gridCol>
                <a:gridCol w="885682">
                  <a:extLst>
                    <a:ext uri="{9D8B030D-6E8A-4147-A177-3AD203B41FA5}">
                      <a16:colId xmlns:a16="http://schemas.microsoft.com/office/drawing/2014/main" xmlns="" val="20001"/>
                    </a:ext>
                  </a:extLst>
                </a:gridCol>
                <a:gridCol w="805259">
                  <a:extLst>
                    <a:ext uri="{9D8B030D-6E8A-4147-A177-3AD203B41FA5}">
                      <a16:colId xmlns:a16="http://schemas.microsoft.com/office/drawing/2014/main" xmlns="" val="20002"/>
                    </a:ext>
                  </a:extLst>
                </a:gridCol>
                <a:gridCol w="899072">
                  <a:extLst>
                    <a:ext uri="{9D8B030D-6E8A-4147-A177-3AD203B41FA5}">
                      <a16:colId xmlns:a16="http://schemas.microsoft.com/office/drawing/2014/main" xmlns="" val="20003"/>
                    </a:ext>
                  </a:extLst>
                </a:gridCol>
                <a:gridCol w="899072">
                  <a:extLst>
                    <a:ext uri="{9D8B030D-6E8A-4147-A177-3AD203B41FA5}">
                      <a16:colId xmlns:a16="http://schemas.microsoft.com/office/drawing/2014/main" xmlns="" val="20004"/>
                    </a:ext>
                  </a:extLst>
                </a:gridCol>
                <a:gridCol w="899072"/>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smtClean="0">
                          <a:latin typeface="Open Sans"/>
                          <a:ea typeface="Open Sans"/>
                          <a:cs typeface="Open Sans"/>
                          <a:sym typeface="Open Sans"/>
                        </a:rPr>
                        <a:t>Notes</a:t>
                      </a:r>
                      <a:endParaRPr lang="en"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2"/>
                  </a:ext>
                </a:extLst>
              </a:tr>
            </a:tbl>
          </a:graphicData>
        </a:graphic>
      </p:graphicFrame>
      <p:pic>
        <p:nvPicPr>
          <p:cNvPr id="24" name="Shape 530">
            <a:extLst>
              <a:ext uri="{FF2B5EF4-FFF2-40B4-BE49-F238E27FC236}">
                <a16:creationId xmlns:a16="http://schemas.microsoft.com/office/drawing/2014/main" xmlns=""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xmlns=""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xmlns=""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8" name="Shape 534">
            <a:extLst>
              <a:ext uri="{FF2B5EF4-FFF2-40B4-BE49-F238E27FC236}">
                <a16:creationId xmlns:a16="http://schemas.microsoft.com/office/drawing/2014/main" xmlns=""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xmlns=""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717125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125B5E-667D-4A9C-A11E-F5B7851DFDE0}"/>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C771EEEB-85A9-4964-A54F-6E2C40A29FFA}"/>
              </a:ext>
            </a:extLst>
          </p:cNvPr>
          <p:cNvSpPr>
            <a:spLocks noGrp="1"/>
          </p:cNvSpPr>
          <p:nvPr>
            <p:ph type="title"/>
          </p:nvPr>
        </p:nvSpPr>
        <p:spPr/>
        <p:txBody>
          <a:bodyPr/>
          <a:lstStyle/>
          <a:p>
            <a:r>
              <a:rPr lang="en-US" dirty="0"/>
              <a:t>Special K!</a:t>
            </a:r>
          </a:p>
        </p:txBody>
      </p:sp>
      <p:sp>
        <p:nvSpPr>
          <p:cNvPr id="4" name="Slide Number Placeholder 3">
            <a:extLst>
              <a:ext uri="{FF2B5EF4-FFF2-40B4-BE49-F238E27FC236}">
                <a16:creationId xmlns:a16="http://schemas.microsoft.com/office/drawing/2014/main" xmlns="" id="{01D83A20-94D1-4356-9C85-46D75F2AD67B}"/>
              </a:ext>
            </a:extLst>
          </p:cNvPr>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a:extLst>
              <a:ext uri="{FF2B5EF4-FFF2-40B4-BE49-F238E27FC236}">
                <a16:creationId xmlns:a16="http://schemas.microsoft.com/office/drawing/2014/main" xmlns="" id="{FB738359-5995-4B3F-956D-97312EAB49A4}"/>
              </a:ext>
            </a:extLst>
          </p:cNvPr>
          <p:cNvSpPr>
            <a:spLocks noGrp="1"/>
          </p:cNvSpPr>
          <p:nvPr>
            <p:ph type="ftr" sz="quarter" idx="3"/>
          </p:nvPr>
        </p:nvSpPr>
        <p:spPr/>
        <p:txBody>
          <a:bodyPr/>
          <a:lstStyle/>
          <a:p>
            <a:r>
              <a:rPr lang="en-US"/>
              <a:t>Kwartler CSCI S-96</a:t>
            </a:r>
            <a:endParaRPr lang="en-US" dirty="0"/>
          </a:p>
        </p:txBody>
      </p:sp>
      <p:sp>
        <p:nvSpPr>
          <p:cNvPr id="6" name="Shape 509">
            <a:extLst>
              <a:ext uri="{FF2B5EF4-FFF2-40B4-BE49-F238E27FC236}">
                <a16:creationId xmlns:a16="http://schemas.microsoft.com/office/drawing/2014/main" xmlns="" id="{D4EC98CB-3870-4759-B2D1-E5BF323D3A7E}"/>
              </a:ext>
            </a:extLst>
          </p:cNvPr>
          <p:cNvSpPr/>
          <p:nvPr/>
        </p:nvSpPr>
        <p:spPr>
          <a:xfrm>
            <a:off x="393001" y="1712201"/>
            <a:ext cx="1585799" cy="965399"/>
          </a:xfrm>
          <a:prstGeom prst="rect">
            <a:avLst/>
          </a:prstGeom>
          <a:noFill/>
          <a:ln w="9525" cap="flat" cmpd="sng">
            <a:solidFill>
              <a:srgbClr val="0F243E"/>
            </a:solidFill>
            <a:prstDash val="solid"/>
            <a:round/>
            <a:headEnd type="none" w="med" len="med"/>
            <a:tailEnd type="none" w="med" len="med"/>
          </a:ln>
        </p:spPr>
        <p:txBody>
          <a:bodyPr lIns="91425" tIns="91425" rIns="91425" bIns="91425" anchor="ctr" anchorCtr="0">
            <a:noAutofit/>
          </a:bodyPr>
          <a:lstStyle/>
          <a:p>
            <a:endParaRPr/>
          </a:p>
        </p:txBody>
      </p:sp>
      <p:sp>
        <p:nvSpPr>
          <p:cNvPr id="7" name="Shape 510">
            <a:extLst>
              <a:ext uri="{FF2B5EF4-FFF2-40B4-BE49-F238E27FC236}">
                <a16:creationId xmlns:a16="http://schemas.microsoft.com/office/drawing/2014/main" xmlns="" id="{27A9DA37-2E1F-4532-975A-86BA73FF3667}"/>
              </a:ext>
            </a:extLst>
          </p:cNvPr>
          <p:cNvSpPr/>
          <p:nvPr/>
        </p:nvSpPr>
        <p:spPr>
          <a:xfrm>
            <a:off x="393001" y="1712200"/>
            <a:ext cx="3341699" cy="3323400"/>
          </a:xfrm>
          <a:prstGeom prst="rect">
            <a:avLst/>
          </a:prstGeom>
          <a:noFill/>
          <a:ln w="9525" cap="flat" cmpd="sng">
            <a:solidFill>
              <a:srgbClr val="3A81BA"/>
            </a:solidFill>
            <a:prstDash val="solid"/>
            <a:round/>
            <a:headEnd type="none" w="med" len="med"/>
            <a:tailEnd type="none" w="med" len="med"/>
          </a:ln>
        </p:spPr>
        <p:txBody>
          <a:bodyPr lIns="91425" tIns="91425" rIns="91425" bIns="91425" anchor="ctr" anchorCtr="0">
            <a:noAutofit/>
          </a:bodyPr>
          <a:lstStyle/>
          <a:p>
            <a:endParaRPr/>
          </a:p>
        </p:txBody>
      </p:sp>
      <p:sp>
        <p:nvSpPr>
          <p:cNvPr id="8" name="Shape 511">
            <a:extLst>
              <a:ext uri="{FF2B5EF4-FFF2-40B4-BE49-F238E27FC236}">
                <a16:creationId xmlns:a16="http://schemas.microsoft.com/office/drawing/2014/main" xmlns="" id="{E82A33B0-D3C6-4639-A158-FF31EC3CD2FB}"/>
              </a:ext>
            </a:extLst>
          </p:cNvPr>
          <p:cNvSpPr/>
          <p:nvPr/>
        </p:nvSpPr>
        <p:spPr>
          <a:xfrm>
            <a:off x="393000" y="1712201"/>
            <a:ext cx="2378700" cy="2212849"/>
          </a:xfrm>
          <a:prstGeom prst="rect">
            <a:avLst/>
          </a:prstGeom>
          <a:noFill/>
          <a:ln w="9525" cap="flat" cmpd="sng">
            <a:solidFill>
              <a:srgbClr val="DE732E"/>
            </a:solidFill>
            <a:prstDash val="solid"/>
            <a:round/>
            <a:headEnd type="none" w="med" len="med"/>
            <a:tailEnd type="none" w="med" len="med"/>
          </a:ln>
        </p:spPr>
        <p:txBody>
          <a:bodyPr lIns="91425" tIns="91425" rIns="91425" bIns="91425" anchor="ctr" anchorCtr="0">
            <a:noAutofit/>
          </a:bodyPr>
          <a:lstStyle/>
          <a:p>
            <a:endParaRPr/>
          </a:p>
        </p:txBody>
      </p:sp>
      <p:pic>
        <p:nvPicPr>
          <p:cNvPr id="9" name="Shape 515">
            <a:extLst>
              <a:ext uri="{FF2B5EF4-FFF2-40B4-BE49-F238E27FC236}">
                <a16:creationId xmlns:a16="http://schemas.microsoft.com/office/drawing/2014/main" xmlns="" id="{1846F5F9-7E65-4523-A93A-D3301BA4835D}"/>
              </a:ext>
            </a:extLst>
          </p:cNvPr>
          <p:cNvPicPr preferRelativeResize="0"/>
          <p:nvPr/>
        </p:nvPicPr>
        <p:blipFill>
          <a:blip r:embed="rId2">
            <a:alphaModFix/>
          </a:blip>
          <a:stretch>
            <a:fillRect/>
          </a:stretch>
        </p:blipFill>
        <p:spPr>
          <a:xfrm>
            <a:off x="603725" y="1970125"/>
            <a:ext cx="876300" cy="628650"/>
          </a:xfrm>
          <a:prstGeom prst="rect">
            <a:avLst/>
          </a:prstGeom>
          <a:noFill/>
          <a:ln>
            <a:noFill/>
          </a:ln>
        </p:spPr>
      </p:pic>
      <p:pic>
        <p:nvPicPr>
          <p:cNvPr id="10" name="Shape 516">
            <a:extLst>
              <a:ext uri="{FF2B5EF4-FFF2-40B4-BE49-F238E27FC236}">
                <a16:creationId xmlns:a16="http://schemas.microsoft.com/office/drawing/2014/main" xmlns="" id="{71EEA899-0961-4FED-8DCB-6A981D117B91}"/>
              </a:ext>
            </a:extLst>
          </p:cNvPr>
          <p:cNvPicPr preferRelativeResize="0"/>
          <p:nvPr/>
        </p:nvPicPr>
        <p:blipFill>
          <a:blip r:embed="rId3">
            <a:alphaModFix/>
          </a:blip>
          <a:stretch>
            <a:fillRect/>
          </a:stretch>
        </p:blipFill>
        <p:spPr>
          <a:xfrm>
            <a:off x="2257438" y="2598775"/>
            <a:ext cx="371475" cy="361950"/>
          </a:xfrm>
          <a:prstGeom prst="rect">
            <a:avLst/>
          </a:prstGeom>
          <a:noFill/>
          <a:ln>
            <a:noFill/>
          </a:ln>
        </p:spPr>
      </p:pic>
      <p:pic>
        <p:nvPicPr>
          <p:cNvPr id="11" name="Shape 517">
            <a:extLst>
              <a:ext uri="{FF2B5EF4-FFF2-40B4-BE49-F238E27FC236}">
                <a16:creationId xmlns:a16="http://schemas.microsoft.com/office/drawing/2014/main" xmlns="" id="{08FDCE58-FA48-4FCB-B56E-C5C36B674800}"/>
              </a:ext>
            </a:extLst>
          </p:cNvPr>
          <p:cNvPicPr preferRelativeResize="0"/>
          <p:nvPr/>
        </p:nvPicPr>
        <p:blipFill>
          <a:blip r:embed="rId3">
            <a:alphaModFix/>
          </a:blip>
          <a:stretch>
            <a:fillRect/>
          </a:stretch>
        </p:blipFill>
        <p:spPr>
          <a:xfrm>
            <a:off x="1885963" y="2839200"/>
            <a:ext cx="371475" cy="361950"/>
          </a:xfrm>
          <a:prstGeom prst="rect">
            <a:avLst/>
          </a:prstGeom>
          <a:noFill/>
          <a:ln>
            <a:noFill/>
          </a:ln>
        </p:spPr>
      </p:pic>
      <p:pic>
        <p:nvPicPr>
          <p:cNvPr id="12" name="Shape 518">
            <a:extLst>
              <a:ext uri="{FF2B5EF4-FFF2-40B4-BE49-F238E27FC236}">
                <a16:creationId xmlns:a16="http://schemas.microsoft.com/office/drawing/2014/main" xmlns="" id="{B7BA7C9B-83B6-4D77-B754-14422D006382}"/>
              </a:ext>
            </a:extLst>
          </p:cNvPr>
          <p:cNvPicPr preferRelativeResize="0"/>
          <p:nvPr/>
        </p:nvPicPr>
        <p:blipFill>
          <a:blip r:embed="rId3">
            <a:alphaModFix/>
          </a:blip>
          <a:stretch>
            <a:fillRect/>
          </a:stretch>
        </p:blipFill>
        <p:spPr>
          <a:xfrm>
            <a:off x="1514488" y="3201150"/>
            <a:ext cx="371475" cy="361950"/>
          </a:xfrm>
          <a:prstGeom prst="rect">
            <a:avLst/>
          </a:prstGeom>
          <a:noFill/>
          <a:ln>
            <a:noFill/>
          </a:ln>
        </p:spPr>
      </p:pic>
      <p:pic>
        <p:nvPicPr>
          <p:cNvPr id="13" name="Shape 519">
            <a:extLst>
              <a:ext uri="{FF2B5EF4-FFF2-40B4-BE49-F238E27FC236}">
                <a16:creationId xmlns:a16="http://schemas.microsoft.com/office/drawing/2014/main" xmlns="" id="{92B095D6-4342-46AF-82D5-F99E6315FCBF}"/>
              </a:ext>
            </a:extLst>
          </p:cNvPr>
          <p:cNvPicPr preferRelativeResize="0"/>
          <p:nvPr/>
        </p:nvPicPr>
        <p:blipFill>
          <a:blip r:embed="rId3">
            <a:alphaModFix/>
          </a:blip>
          <a:stretch>
            <a:fillRect/>
          </a:stretch>
        </p:blipFill>
        <p:spPr>
          <a:xfrm>
            <a:off x="1108538" y="3563100"/>
            <a:ext cx="371475" cy="361950"/>
          </a:xfrm>
          <a:prstGeom prst="rect">
            <a:avLst/>
          </a:prstGeom>
          <a:noFill/>
          <a:ln>
            <a:noFill/>
          </a:ln>
        </p:spPr>
      </p:pic>
      <p:pic>
        <p:nvPicPr>
          <p:cNvPr id="15" name="Shape 521">
            <a:extLst>
              <a:ext uri="{FF2B5EF4-FFF2-40B4-BE49-F238E27FC236}">
                <a16:creationId xmlns:a16="http://schemas.microsoft.com/office/drawing/2014/main" xmlns="" id="{A02BF806-6C6A-44AF-9245-7BF11E21D013}"/>
              </a:ext>
            </a:extLst>
          </p:cNvPr>
          <p:cNvPicPr preferRelativeResize="0"/>
          <p:nvPr/>
        </p:nvPicPr>
        <p:blipFill>
          <a:blip r:embed="rId2">
            <a:alphaModFix/>
          </a:blip>
          <a:stretch>
            <a:fillRect/>
          </a:stretch>
        </p:blipFill>
        <p:spPr>
          <a:xfrm>
            <a:off x="2803875" y="3460100"/>
            <a:ext cx="876300" cy="628650"/>
          </a:xfrm>
          <a:prstGeom prst="rect">
            <a:avLst/>
          </a:prstGeom>
          <a:noFill/>
          <a:ln>
            <a:noFill/>
          </a:ln>
        </p:spPr>
      </p:pic>
      <p:pic>
        <p:nvPicPr>
          <p:cNvPr id="16" name="Shape 522">
            <a:extLst>
              <a:ext uri="{FF2B5EF4-FFF2-40B4-BE49-F238E27FC236}">
                <a16:creationId xmlns:a16="http://schemas.microsoft.com/office/drawing/2014/main" xmlns="" id="{D68E88E0-050E-4AF8-9A81-6FB991602BE9}"/>
              </a:ext>
            </a:extLst>
          </p:cNvPr>
          <p:cNvPicPr preferRelativeResize="0"/>
          <p:nvPr/>
        </p:nvPicPr>
        <p:blipFill>
          <a:blip r:embed="rId2">
            <a:alphaModFix/>
          </a:blip>
          <a:stretch>
            <a:fillRect/>
          </a:stretch>
        </p:blipFill>
        <p:spPr>
          <a:xfrm>
            <a:off x="2803875" y="4088750"/>
            <a:ext cx="876300" cy="628650"/>
          </a:xfrm>
          <a:prstGeom prst="rect">
            <a:avLst/>
          </a:prstGeom>
          <a:noFill/>
          <a:ln>
            <a:noFill/>
          </a:ln>
        </p:spPr>
      </p:pic>
      <p:pic>
        <p:nvPicPr>
          <p:cNvPr id="17" name="Shape 523">
            <a:extLst>
              <a:ext uri="{FF2B5EF4-FFF2-40B4-BE49-F238E27FC236}">
                <a16:creationId xmlns:a16="http://schemas.microsoft.com/office/drawing/2014/main" xmlns="" id="{4E3963CE-B20B-49FB-8142-549257A08DFD}"/>
              </a:ext>
            </a:extLst>
          </p:cNvPr>
          <p:cNvPicPr preferRelativeResize="0"/>
          <p:nvPr/>
        </p:nvPicPr>
        <p:blipFill>
          <a:blip r:embed="rId2">
            <a:alphaModFix/>
          </a:blip>
          <a:stretch>
            <a:fillRect/>
          </a:stretch>
        </p:blipFill>
        <p:spPr>
          <a:xfrm>
            <a:off x="2858375" y="2831450"/>
            <a:ext cx="876300" cy="628650"/>
          </a:xfrm>
          <a:prstGeom prst="rect">
            <a:avLst/>
          </a:prstGeom>
          <a:noFill/>
          <a:ln>
            <a:noFill/>
          </a:ln>
        </p:spPr>
      </p:pic>
      <p:pic>
        <p:nvPicPr>
          <p:cNvPr id="18" name="Shape 524">
            <a:extLst>
              <a:ext uri="{FF2B5EF4-FFF2-40B4-BE49-F238E27FC236}">
                <a16:creationId xmlns:a16="http://schemas.microsoft.com/office/drawing/2014/main" xmlns="" id="{2B4C6C9D-991A-4151-8F16-54C4DBEE2859}"/>
              </a:ext>
            </a:extLst>
          </p:cNvPr>
          <p:cNvPicPr preferRelativeResize="0"/>
          <p:nvPr/>
        </p:nvPicPr>
        <p:blipFill>
          <a:blip r:embed="rId2">
            <a:alphaModFix/>
          </a:blip>
          <a:stretch>
            <a:fillRect/>
          </a:stretch>
        </p:blipFill>
        <p:spPr>
          <a:xfrm>
            <a:off x="1885975" y="4336550"/>
            <a:ext cx="876300" cy="628650"/>
          </a:xfrm>
          <a:prstGeom prst="rect">
            <a:avLst/>
          </a:prstGeom>
          <a:noFill/>
          <a:ln>
            <a:noFill/>
          </a:ln>
        </p:spPr>
      </p:pic>
      <p:pic>
        <p:nvPicPr>
          <p:cNvPr id="19" name="Shape 525">
            <a:extLst>
              <a:ext uri="{FF2B5EF4-FFF2-40B4-BE49-F238E27FC236}">
                <a16:creationId xmlns:a16="http://schemas.microsoft.com/office/drawing/2014/main" xmlns="" id="{D7BA2741-0AFB-4D5D-9C5F-7C39DC766F37}"/>
              </a:ext>
            </a:extLst>
          </p:cNvPr>
          <p:cNvPicPr preferRelativeResize="0"/>
          <p:nvPr/>
        </p:nvPicPr>
        <p:blipFill>
          <a:blip r:embed="rId2">
            <a:alphaModFix/>
          </a:blip>
          <a:stretch>
            <a:fillRect/>
          </a:stretch>
        </p:blipFill>
        <p:spPr>
          <a:xfrm>
            <a:off x="1102500" y="4373075"/>
            <a:ext cx="876300" cy="628650"/>
          </a:xfrm>
          <a:prstGeom prst="rect">
            <a:avLst/>
          </a:prstGeom>
          <a:noFill/>
          <a:ln>
            <a:noFill/>
          </a:ln>
        </p:spPr>
      </p:pic>
      <p:sp>
        <p:nvSpPr>
          <p:cNvPr id="20" name="Shape 526">
            <a:extLst>
              <a:ext uri="{FF2B5EF4-FFF2-40B4-BE49-F238E27FC236}">
                <a16:creationId xmlns:a16="http://schemas.microsoft.com/office/drawing/2014/main" xmlns="" id="{37B886F6-685F-4E11-8FBB-E3F4D850D8C7}"/>
              </a:ext>
            </a:extLst>
          </p:cNvPr>
          <p:cNvSpPr txBox="1"/>
          <p:nvPr/>
        </p:nvSpPr>
        <p:spPr>
          <a:xfrm>
            <a:off x="393001" y="17122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a:t>
            </a:r>
          </a:p>
        </p:txBody>
      </p:sp>
      <p:sp>
        <p:nvSpPr>
          <p:cNvPr id="21" name="Shape 527">
            <a:extLst>
              <a:ext uri="{FF2B5EF4-FFF2-40B4-BE49-F238E27FC236}">
                <a16:creationId xmlns:a16="http://schemas.microsoft.com/office/drawing/2014/main" xmlns="" id="{68A20C9F-C15F-4B2E-867B-871381B226C6}"/>
              </a:ext>
            </a:extLst>
          </p:cNvPr>
          <p:cNvSpPr txBox="1"/>
          <p:nvPr/>
        </p:nvSpPr>
        <p:spPr>
          <a:xfrm>
            <a:off x="393001" y="2677600"/>
            <a:ext cx="461999"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K=5</a:t>
            </a:r>
          </a:p>
        </p:txBody>
      </p:sp>
      <p:sp>
        <p:nvSpPr>
          <p:cNvPr id="22" name="Shape 528">
            <a:extLst>
              <a:ext uri="{FF2B5EF4-FFF2-40B4-BE49-F238E27FC236}">
                <a16:creationId xmlns:a16="http://schemas.microsoft.com/office/drawing/2014/main" xmlns="" id="{609A58DE-F33B-4887-B56E-E7AB0A3E077B}"/>
              </a:ext>
            </a:extLst>
          </p:cNvPr>
          <p:cNvSpPr txBox="1"/>
          <p:nvPr/>
        </p:nvSpPr>
        <p:spPr>
          <a:xfrm>
            <a:off x="393000" y="3886200"/>
            <a:ext cx="523200" cy="463200"/>
          </a:xfrm>
          <a:prstGeom prst="rect">
            <a:avLst/>
          </a:prstGeom>
          <a:noFill/>
          <a:ln>
            <a:noFill/>
          </a:ln>
        </p:spPr>
        <p:txBody>
          <a:bodyPr lIns="91425" tIns="91425" rIns="91425" bIns="91425" anchor="t" anchorCtr="0">
            <a:noAutofit/>
          </a:bodyPr>
          <a:lstStyle/>
          <a:p>
            <a:r>
              <a:rPr lang="en" sz="1000">
                <a:latin typeface="Open Sans"/>
                <a:ea typeface="Open Sans"/>
                <a:cs typeface="Open Sans"/>
                <a:sym typeface="Open Sans"/>
              </a:rPr>
              <a:t>K=10</a:t>
            </a:r>
          </a:p>
        </p:txBody>
      </p:sp>
      <p:graphicFrame>
        <p:nvGraphicFramePr>
          <p:cNvPr id="23" name="Shape 529">
            <a:extLst>
              <a:ext uri="{FF2B5EF4-FFF2-40B4-BE49-F238E27FC236}">
                <a16:creationId xmlns:a16="http://schemas.microsoft.com/office/drawing/2014/main" xmlns="" id="{31E34CF2-73A1-413B-92A4-AFB66742D514}"/>
              </a:ext>
            </a:extLst>
          </p:cNvPr>
          <p:cNvGraphicFramePr/>
          <p:nvPr>
            <p:extLst>
              <p:ext uri="{D42A27DB-BD31-4B8C-83A1-F6EECF244321}">
                <p14:modId xmlns:p14="http://schemas.microsoft.com/office/powerpoint/2010/main" val="3912373376"/>
              </p:ext>
            </p:extLst>
          </p:nvPr>
        </p:nvGraphicFramePr>
        <p:xfrm>
          <a:off x="3893151" y="1705350"/>
          <a:ext cx="5108523" cy="2179190"/>
        </p:xfrm>
        <a:graphic>
          <a:graphicData uri="http://schemas.openxmlformats.org/drawingml/2006/table">
            <a:tbl>
              <a:tblPr>
                <a:noFill/>
              </a:tblPr>
              <a:tblGrid>
                <a:gridCol w="720366">
                  <a:extLst>
                    <a:ext uri="{9D8B030D-6E8A-4147-A177-3AD203B41FA5}">
                      <a16:colId xmlns:a16="http://schemas.microsoft.com/office/drawing/2014/main" xmlns="" val="20000"/>
                    </a:ext>
                  </a:extLst>
                </a:gridCol>
                <a:gridCol w="885682">
                  <a:extLst>
                    <a:ext uri="{9D8B030D-6E8A-4147-A177-3AD203B41FA5}">
                      <a16:colId xmlns:a16="http://schemas.microsoft.com/office/drawing/2014/main" xmlns="" val="20001"/>
                    </a:ext>
                  </a:extLst>
                </a:gridCol>
                <a:gridCol w="805259">
                  <a:extLst>
                    <a:ext uri="{9D8B030D-6E8A-4147-A177-3AD203B41FA5}">
                      <a16:colId xmlns:a16="http://schemas.microsoft.com/office/drawing/2014/main" xmlns="" val="20002"/>
                    </a:ext>
                  </a:extLst>
                </a:gridCol>
                <a:gridCol w="899072">
                  <a:extLst>
                    <a:ext uri="{9D8B030D-6E8A-4147-A177-3AD203B41FA5}">
                      <a16:colId xmlns:a16="http://schemas.microsoft.com/office/drawing/2014/main" xmlns="" val="20003"/>
                    </a:ext>
                  </a:extLst>
                </a:gridCol>
                <a:gridCol w="899072">
                  <a:extLst>
                    <a:ext uri="{9D8B030D-6E8A-4147-A177-3AD203B41FA5}">
                      <a16:colId xmlns:a16="http://schemas.microsoft.com/office/drawing/2014/main" xmlns="" val="20004"/>
                    </a:ext>
                  </a:extLst>
                </a:gridCol>
                <a:gridCol w="899072"/>
              </a:tblGrid>
              <a:tr h="381000">
                <a:tc>
                  <a:txBody>
                    <a:bodyPr/>
                    <a:lstStyle/>
                    <a:p>
                      <a:pPr algn="ctr">
                        <a:spcBef>
                          <a:spcPts val="0"/>
                        </a:spcBef>
                        <a:buNone/>
                      </a:pPr>
                      <a:r>
                        <a:rPr lang="en" dirty="0">
                          <a:latin typeface="Open Sans"/>
                          <a:ea typeface="Open Sans"/>
                          <a:cs typeface="Open Sans"/>
                          <a:sym typeface="Open Sans"/>
                        </a:rPr>
                        <a:t>K</a:t>
                      </a:r>
                    </a:p>
                  </a:txBody>
                  <a:tcPr marL="91425" marR="91425" marT="91425" marB="91425"/>
                </a:tc>
                <a:tc>
                  <a:txBody>
                    <a:bodyPr/>
                    <a:lstStyle/>
                    <a:p>
                      <a:pPr algn="ctr">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r>
                        <a:rPr lang="en">
                          <a:latin typeface="Open Sans"/>
                          <a:ea typeface="Open Sans"/>
                          <a:cs typeface="Open Sans"/>
                          <a:sym typeface="Open Sans"/>
                        </a:rPr>
                        <a:t>Guess</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Actual</a:t>
                      </a:r>
                    </a:p>
                  </a:txBody>
                  <a:tcPr marL="91425" marR="91425" marT="91425" marB="91425"/>
                </a:tc>
                <a:tc>
                  <a:txBody>
                    <a:bodyPr/>
                    <a:lstStyle/>
                    <a:p>
                      <a:pPr algn="ctr" rtl="0">
                        <a:spcBef>
                          <a:spcPts val="0"/>
                        </a:spcBef>
                        <a:buNone/>
                      </a:pPr>
                      <a:r>
                        <a:rPr lang="en" dirty="0" smtClean="0">
                          <a:latin typeface="Open Sans"/>
                          <a:ea typeface="Open Sans"/>
                          <a:cs typeface="Open Sans"/>
                          <a:sym typeface="Open Sans"/>
                        </a:rPr>
                        <a:t>Notes</a:t>
                      </a:r>
                      <a:endParaRPr lang="en"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0"/>
                  </a:ext>
                </a:extLst>
              </a:tr>
              <a:tr h="396200">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a:latin typeface="Open Sans"/>
                          <a:ea typeface="Open Sans"/>
                          <a:cs typeface="Open Sans"/>
                          <a:sym typeface="Open Sans"/>
                        </a:rPr>
                        <a:t>0</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Local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1"/>
                  </a:ext>
                </a:extLst>
              </a:tr>
              <a:tr h="396200">
                <a:tc>
                  <a:txBody>
                    <a:bodyPr/>
                    <a:lstStyle/>
                    <a:p>
                      <a:pPr algn="ctr">
                        <a:spcBef>
                          <a:spcPts val="0"/>
                        </a:spcBef>
                        <a:buNone/>
                      </a:pPr>
                      <a:r>
                        <a:rPr lang="en">
                          <a:latin typeface="Open Sans"/>
                          <a:ea typeface="Open Sans"/>
                          <a:cs typeface="Open Sans"/>
                          <a:sym typeface="Open Sans"/>
                        </a:rPr>
                        <a:t>5</a:t>
                      </a:r>
                    </a:p>
                  </a:txBody>
                  <a:tcPr marL="91425" marR="91425" marT="91425" marB="91425"/>
                </a:tc>
                <a:tc>
                  <a:txBody>
                    <a:bodyPr/>
                    <a:lstStyle/>
                    <a:p>
                      <a:pPr algn="ctr">
                        <a:spcBef>
                          <a:spcPts val="0"/>
                        </a:spcBef>
                        <a:buNone/>
                      </a:pPr>
                      <a:r>
                        <a:rPr lang="en">
                          <a:latin typeface="Open Sans"/>
                          <a:ea typeface="Open Sans"/>
                          <a:cs typeface="Open Sans"/>
                          <a:sym typeface="Open Sans"/>
                        </a:rPr>
                        <a:t>1</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Lil House</a:t>
                      </a:r>
                    </a:p>
                  </a:txBody>
                  <a:tcPr marL="91425" marR="91425" marT="91425" marB="91425"/>
                </a:tc>
                <a:tc>
                  <a:txBody>
                    <a:bodyPr/>
                    <a:lstStyle/>
                    <a:p>
                      <a:pPr algn="ctr" rtl="0">
                        <a:spcBef>
                          <a:spcPts val="0"/>
                        </a:spcBef>
                        <a:buNone/>
                      </a:pPr>
                      <a:endParaRPr>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Just right</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2"/>
                  </a:ext>
                </a:extLst>
              </a:tr>
              <a:tr h="396200">
                <a:tc>
                  <a:txBody>
                    <a:bodyPr/>
                    <a:lstStyle/>
                    <a:p>
                      <a:pPr algn="ctr" rtl="0">
                        <a:spcBef>
                          <a:spcPts val="0"/>
                        </a:spcBef>
                        <a:buNone/>
                      </a:pPr>
                      <a:r>
                        <a:rPr lang="en">
                          <a:latin typeface="Open Sans"/>
                          <a:ea typeface="Open Sans"/>
                          <a:cs typeface="Open Sans"/>
                          <a:sym typeface="Open Sans"/>
                        </a:rPr>
                        <a:t>10</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6</a:t>
                      </a:r>
                    </a:p>
                  </a:txBody>
                  <a:tcPr marL="91425" marR="91425" marT="91425" marB="91425"/>
                </a:tc>
                <a:tc>
                  <a:txBody>
                    <a:bodyPr/>
                    <a:lstStyle/>
                    <a:p>
                      <a:pPr algn="ctr" rtl="0">
                        <a:spcBef>
                          <a:spcPts val="0"/>
                        </a:spcBef>
                        <a:buNone/>
                      </a:pPr>
                      <a:r>
                        <a:rPr lang="en" dirty="0">
                          <a:latin typeface="Open Sans"/>
                          <a:ea typeface="Open Sans"/>
                          <a:cs typeface="Open Sans"/>
                          <a:sym typeface="Open Sans"/>
                        </a:rPr>
                        <a:t>4</a:t>
                      </a:r>
                    </a:p>
                  </a:txBody>
                  <a:tcPr marL="91425" marR="91425" marT="91425" marB="91425"/>
                </a:tc>
                <a:tc>
                  <a:txBody>
                    <a:bodyPr/>
                    <a:lstStyle/>
                    <a:p>
                      <a:pPr algn="ctr" rtl="0">
                        <a:spcBef>
                          <a:spcPts val="0"/>
                        </a:spcBef>
                        <a:buNone/>
                      </a:pPr>
                      <a:r>
                        <a:rPr lang="en">
                          <a:latin typeface="Open Sans"/>
                          <a:ea typeface="Open Sans"/>
                          <a:cs typeface="Open Sans"/>
                          <a:sym typeface="Open Sans"/>
                        </a:rPr>
                        <a:t>Big House</a:t>
                      </a:r>
                    </a:p>
                  </a:txBody>
                  <a:tcPr marL="91425" marR="91425" marT="91425" marB="91425"/>
                </a:tc>
                <a:tc>
                  <a:txBody>
                    <a:bodyPr/>
                    <a:lstStyle/>
                    <a:p>
                      <a:pPr algn="ctr" rtl="0">
                        <a:spcBef>
                          <a:spcPts val="0"/>
                        </a:spcBef>
                        <a:buNone/>
                      </a:pPr>
                      <a:endParaRPr dirty="0">
                        <a:latin typeface="Open Sans"/>
                        <a:ea typeface="Open Sans"/>
                        <a:cs typeface="Open Sans"/>
                        <a:sym typeface="Open Sans"/>
                      </a:endParaRPr>
                    </a:p>
                  </a:txBody>
                  <a:tcPr marL="91425" marR="91425" marT="91425" marB="91425"/>
                </a:tc>
                <a:tc>
                  <a:txBody>
                    <a:bodyPr/>
                    <a:lstStyle/>
                    <a:p>
                      <a:pPr algn="ctr" rtl="0">
                        <a:spcBef>
                          <a:spcPts val="0"/>
                        </a:spcBef>
                        <a:buNone/>
                      </a:pPr>
                      <a:r>
                        <a:rPr lang="en-US" dirty="0" smtClean="0">
                          <a:latin typeface="Open Sans"/>
                          <a:ea typeface="Open Sans"/>
                          <a:cs typeface="Open Sans"/>
                          <a:sym typeface="Open Sans"/>
                        </a:rPr>
                        <a:t>Majority Structure</a:t>
                      </a:r>
                      <a:endParaRPr dirty="0">
                        <a:latin typeface="Open Sans"/>
                        <a:ea typeface="Open Sans"/>
                        <a:cs typeface="Open Sans"/>
                        <a:sym typeface="Open Sans"/>
                      </a:endParaRPr>
                    </a:p>
                  </a:txBody>
                  <a:tcPr marL="91425" marR="91425" marT="91425" marB="91425"/>
                </a:tc>
                <a:extLst>
                  <a:ext uri="{0D108BD9-81ED-4DB2-BD59-A6C34878D82A}">
                    <a16:rowId xmlns:a16="http://schemas.microsoft.com/office/drawing/2014/main" xmlns="" val="10003"/>
                  </a:ext>
                </a:extLst>
              </a:tr>
            </a:tbl>
          </a:graphicData>
        </a:graphic>
      </p:graphicFrame>
      <p:pic>
        <p:nvPicPr>
          <p:cNvPr id="24" name="Shape 530">
            <a:extLst>
              <a:ext uri="{FF2B5EF4-FFF2-40B4-BE49-F238E27FC236}">
                <a16:creationId xmlns:a16="http://schemas.microsoft.com/office/drawing/2014/main" xmlns="" id="{16EBC54F-132D-46E4-8474-C7F453AA067A}"/>
              </a:ext>
            </a:extLst>
          </p:cNvPr>
          <p:cNvPicPr preferRelativeResize="0"/>
          <p:nvPr/>
        </p:nvPicPr>
        <p:blipFill>
          <a:blip r:embed="rId3">
            <a:alphaModFix/>
          </a:blip>
          <a:stretch>
            <a:fillRect/>
          </a:stretch>
        </p:blipFill>
        <p:spPr>
          <a:xfrm>
            <a:off x="1562738" y="1762825"/>
            <a:ext cx="371475" cy="361950"/>
          </a:xfrm>
          <a:prstGeom prst="rect">
            <a:avLst/>
          </a:prstGeom>
          <a:noFill/>
          <a:ln>
            <a:noFill/>
          </a:ln>
        </p:spPr>
      </p:pic>
      <p:sp>
        <p:nvSpPr>
          <p:cNvPr id="25" name="Shape 531">
            <a:extLst>
              <a:ext uri="{FF2B5EF4-FFF2-40B4-BE49-F238E27FC236}">
                <a16:creationId xmlns:a16="http://schemas.microsoft.com/office/drawing/2014/main" xmlns="" id="{32308EC9-B26A-4137-A9A1-68EE1E153D54}"/>
              </a:ext>
            </a:extLst>
          </p:cNvPr>
          <p:cNvSpPr txBox="1"/>
          <p:nvPr/>
        </p:nvSpPr>
        <p:spPr>
          <a:xfrm>
            <a:off x="1607400" y="1762825"/>
            <a:ext cx="371400" cy="463200"/>
          </a:xfrm>
          <a:prstGeom prst="rect">
            <a:avLst/>
          </a:prstGeom>
          <a:noFill/>
          <a:ln>
            <a:noFill/>
          </a:ln>
        </p:spPr>
        <p:txBody>
          <a:bodyPr lIns="91425" tIns="91425" rIns="91425" bIns="91425" anchor="t" anchorCtr="0">
            <a:noAutofit/>
          </a:bodyPr>
          <a:lstStyle/>
          <a:p>
            <a:r>
              <a:rPr lang="en" b="1" dirty="0">
                <a:latin typeface="Open Sans"/>
                <a:ea typeface="Open Sans"/>
                <a:cs typeface="Open Sans"/>
                <a:sym typeface="Open Sans"/>
              </a:rPr>
              <a:t>?</a:t>
            </a:r>
          </a:p>
        </p:txBody>
      </p:sp>
      <p:pic>
        <p:nvPicPr>
          <p:cNvPr id="26" name="Shape 532">
            <a:extLst>
              <a:ext uri="{FF2B5EF4-FFF2-40B4-BE49-F238E27FC236}">
                <a16:creationId xmlns:a16="http://schemas.microsoft.com/office/drawing/2014/main" xmlns="" id="{362E3DD5-1D9D-49A7-A85B-B525A4DA118D}"/>
              </a:ext>
            </a:extLst>
          </p:cNvPr>
          <p:cNvPicPr preferRelativeResize="0"/>
          <p:nvPr/>
        </p:nvPicPr>
        <p:blipFill>
          <a:blip r:embed="rId4">
            <a:alphaModFix/>
          </a:blip>
          <a:stretch>
            <a:fillRect/>
          </a:stretch>
        </p:blipFill>
        <p:spPr>
          <a:xfrm>
            <a:off x="7507325" y="2517801"/>
            <a:ext cx="200025" cy="219075"/>
          </a:xfrm>
          <a:prstGeom prst="rect">
            <a:avLst/>
          </a:prstGeom>
          <a:noFill/>
          <a:ln>
            <a:noFill/>
          </a:ln>
        </p:spPr>
      </p:pic>
      <p:pic>
        <p:nvPicPr>
          <p:cNvPr id="27" name="Shape 533">
            <a:extLst>
              <a:ext uri="{FF2B5EF4-FFF2-40B4-BE49-F238E27FC236}">
                <a16:creationId xmlns:a16="http://schemas.microsoft.com/office/drawing/2014/main" xmlns="" id="{3F458E50-E393-4102-8695-68AD92F5FD82}"/>
              </a:ext>
            </a:extLst>
          </p:cNvPr>
          <p:cNvPicPr preferRelativeResize="0"/>
          <p:nvPr/>
        </p:nvPicPr>
        <p:blipFill>
          <a:blip r:embed="rId4">
            <a:alphaModFix/>
          </a:blip>
          <a:stretch>
            <a:fillRect/>
          </a:stretch>
        </p:blipFill>
        <p:spPr>
          <a:xfrm>
            <a:off x="7507325" y="3517926"/>
            <a:ext cx="200025" cy="219075"/>
          </a:xfrm>
          <a:prstGeom prst="rect">
            <a:avLst/>
          </a:prstGeom>
          <a:noFill/>
          <a:ln>
            <a:noFill/>
          </a:ln>
        </p:spPr>
      </p:pic>
      <p:pic>
        <p:nvPicPr>
          <p:cNvPr id="28" name="Shape 534">
            <a:extLst>
              <a:ext uri="{FF2B5EF4-FFF2-40B4-BE49-F238E27FC236}">
                <a16:creationId xmlns:a16="http://schemas.microsoft.com/office/drawing/2014/main" xmlns="" id="{F782E48F-D60F-46CE-A968-BFC19EC74224}"/>
              </a:ext>
            </a:extLst>
          </p:cNvPr>
          <p:cNvPicPr preferRelativeResize="0"/>
          <p:nvPr/>
        </p:nvPicPr>
        <p:blipFill>
          <a:blip r:embed="rId5">
            <a:alphaModFix/>
          </a:blip>
          <a:stretch>
            <a:fillRect/>
          </a:stretch>
        </p:blipFill>
        <p:spPr>
          <a:xfrm>
            <a:off x="7521626" y="2963037"/>
            <a:ext cx="274323" cy="285874"/>
          </a:xfrm>
          <a:prstGeom prst="rect">
            <a:avLst/>
          </a:prstGeom>
          <a:noFill/>
          <a:ln>
            <a:noFill/>
          </a:ln>
        </p:spPr>
      </p:pic>
      <p:sp>
        <p:nvSpPr>
          <p:cNvPr id="30" name="TextBox 29">
            <a:extLst>
              <a:ext uri="{FF2B5EF4-FFF2-40B4-BE49-F238E27FC236}">
                <a16:creationId xmlns:a16="http://schemas.microsoft.com/office/drawing/2014/main" xmlns="" id="{A8F73976-CDEF-44E7-BF1F-1758026AB177}"/>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Perhaps more so than other methods, tuning your KNN is of the utmost importance.</a:t>
            </a:r>
          </a:p>
        </p:txBody>
      </p:sp>
    </p:spTree>
    <p:extLst>
      <p:ext uri="{BB962C8B-B14F-4D97-AF65-F5344CB8AC3E}">
        <p14:creationId xmlns:p14="http://schemas.microsoft.com/office/powerpoint/2010/main" val="328461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a:t>Choosing k</a:t>
            </a:r>
          </a:p>
        </p:txBody>
      </p:sp>
      <p:sp>
        <p:nvSpPr>
          <p:cNvPr id="10243" name="Content Placeholder 2"/>
          <p:cNvSpPr>
            <a:spLocks noGrp="1"/>
          </p:cNvSpPr>
          <p:nvPr>
            <p:ph sz="quarter" idx="1"/>
          </p:nvPr>
        </p:nvSpPr>
        <p:spPr>
          <a:xfrm>
            <a:off x="628650" y="1111347"/>
            <a:ext cx="7886700" cy="2241453"/>
          </a:xfrm>
        </p:spPr>
        <p:txBody>
          <a:bodyPr>
            <a:normAutofit lnSpcReduction="10000"/>
          </a:bodyPr>
          <a:lstStyle/>
          <a:p>
            <a:pPr marL="117475" indent="-117475">
              <a:defRPr/>
            </a:pPr>
            <a:r>
              <a:rPr lang="en-US" sz="2000" i="1" dirty="0"/>
              <a:t>K</a:t>
            </a:r>
            <a:r>
              <a:rPr lang="en-US" sz="2000" dirty="0"/>
              <a:t> is the number of nearby neighbors to be used to classify the new record</a:t>
            </a:r>
          </a:p>
          <a:p>
            <a:pPr marL="460375" lvl="3" indent="-117475">
              <a:defRPr/>
            </a:pPr>
            <a:r>
              <a:rPr lang="en-US" sz="1800" i="1" dirty="0"/>
              <a:t>K</a:t>
            </a:r>
            <a:r>
              <a:rPr lang="en-US" sz="1800" dirty="0"/>
              <a:t>=1 means use the single nearest record</a:t>
            </a:r>
          </a:p>
          <a:p>
            <a:pPr marL="460375" lvl="3" indent="-117475">
              <a:defRPr/>
            </a:pPr>
            <a:r>
              <a:rPr lang="en-US" sz="1800" i="1" dirty="0"/>
              <a:t>K</a:t>
            </a:r>
            <a:r>
              <a:rPr lang="en-US" sz="1800" dirty="0"/>
              <a:t>=5 means use the 5 nearest </a:t>
            </a:r>
            <a:r>
              <a:rPr lang="en-US" sz="1800" dirty="0" smtClean="0"/>
              <a:t>records all have a “vote”</a:t>
            </a:r>
            <a:endParaRPr lang="en-US" sz="1800" dirty="0"/>
          </a:p>
          <a:p>
            <a:pPr marL="117475" indent="-117475">
              <a:defRPr/>
            </a:pPr>
            <a:r>
              <a:rPr lang="en-US" sz="2000" dirty="0"/>
              <a:t>Typically choose that value of </a:t>
            </a:r>
            <a:r>
              <a:rPr lang="en-US" sz="2000" i="1" dirty="0"/>
              <a:t>k</a:t>
            </a:r>
            <a:r>
              <a:rPr lang="en-US" sz="2000" dirty="0"/>
              <a:t> which has lowest error rate in validation data</a:t>
            </a:r>
          </a:p>
          <a:p>
            <a:pPr marL="117475" indent="-117475">
              <a:defRPr/>
            </a:pPr>
            <a:r>
              <a:rPr lang="en-US" sz="2000" dirty="0"/>
              <a:t>Use odd numbers to avoid ties</a:t>
            </a:r>
          </a:p>
          <a:p>
            <a:pPr eaLnBrk="1" hangingPunct="1">
              <a:buFont typeface="Wingdings 2" pitchFamily="18" charset="2"/>
              <a:buNone/>
              <a:defRPr/>
            </a:pPr>
            <a:endParaRPr lang="en-US" sz="2000" dirty="0"/>
          </a:p>
        </p:txBody>
      </p:sp>
      <p:graphicFrame>
        <p:nvGraphicFramePr>
          <p:cNvPr id="3" name="Table 2">
            <a:extLst>
              <a:ext uri="{FF2B5EF4-FFF2-40B4-BE49-F238E27FC236}">
                <a16:creationId xmlns:a16="http://schemas.microsoft.com/office/drawing/2014/main" xmlns="" id="{9E32047E-66AC-41CC-AF1C-7846156E855B}"/>
              </a:ext>
            </a:extLst>
          </p:cNvPr>
          <p:cNvGraphicFramePr>
            <a:graphicFrameLocks noGrp="1"/>
          </p:cNvGraphicFramePr>
          <p:nvPr>
            <p:extLst/>
          </p:nvPr>
        </p:nvGraphicFramePr>
        <p:xfrm>
          <a:off x="381000" y="4015736"/>
          <a:ext cx="8534400" cy="2250440"/>
        </p:xfrm>
        <a:graphic>
          <a:graphicData uri="http://schemas.openxmlformats.org/drawingml/2006/table">
            <a:tbl>
              <a:tblPr firstRow="1" bandRow="1">
                <a:tableStyleId>{93296810-A885-4BE3-A3E7-6D5BEEA58F35}</a:tableStyleId>
              </a:tblPr>
              <a:tblGrid>
                <a:gridCol w="504334">
                  <a:extLst>
                    <a:ext uri="{9D8B030D-6E8A-4147-A177-3AD203B41FA5}">
                      <a16:colId xmlns:a16="http://schemas.microsoft.com/office/drawing/2014/main" xmlns="" val="1241395918"/>
                    </a:ext>
                  </a:extLst>
                </a:gridCol>
                <a:gridCol w="8030066">
                  <a:extLst>
                    <a:ext uri="{9D8B030D-6E8A-4147-A177-3AD203B41FA5}">
                      <a16:colId xmlns:a16="http://schemas.microsoft.com/office/drawing/2014/main" xmlns="" val="397509200"/>
                    </a:ext>
                  </a:extLst>
                </a:gridCol>
              </a:tblGrid>
              <a:tr h="370840">
                <a:tc>
                  <a:txBody>
                    <a:bodyPr/>
                    <a:lstStyle/>
                    <a:p>
                      <a:r>
                        <a:rPr lang="en-US" dirty="0"/>
                        <a:t>K=</a:t>
                      </a:r>
                    </a:p>
                  </a:txBody>
                  <a:tcPr/>
                </a:tc>
                <a:tc>
                  <a:txBody>
                    <a:bodyPr/>
                    <a:lstStyle/>
                    <a:p>
                      <a:r>
                        <a:rPr lang="en-US" dirty="0"/>
                        <a:t>Possible Outcomes</a:t>
                      </a:r>
                    </a:p>
                  </a:txBody>
                  <a:tcPr/>
                </a:tc>
                <a:extLst>
                  <a:ext uri="{0D108BD9-81ED-4DB2-BD59-A6C34878D82A}">
                    <a16:rowId xmlns:a16="http://schemas.microsoft.com/office/drawing/2014/main" xmlns="" val="2835090960"/>
                  </a:ext>
                </a:extLst>
              </a:tr>
              <a:tr h="370840">
                <a:tc>
                  <a:txBody>
                    <a:bodyPr/>
                    <a:lstStyle/>
                    <a:p>
                      <a:r>
                        <a:rPr lang="en-US" dirty="0"/>
                        <a:t>1</a:t>
                      </a:r>
                    </a:p>
                  </a:txBody>
                  <a:tcPr/>
                </a:tc>
                <a:tc>
                  <a:txBody>
                    <a:bodyPr/>
                    <a:lstStyle/>
                    <a:p>
                      <a:r>
                        <a:rPr lang="en-US" dirty="0"/>
                        <a:t>Nearest neighbor is class A so 100% therefore class B probability is 0%</a:t>
                      </a:r>
                    </a:p>
                  </a:txBody>
                  <a:tcPr/>
                </a:tc>
                <a:extLst>
                  <a:ext uri="{0D108BD9-81ED-4DB2-BD59-A6C34878D82A}">
                    <a16:rowId xmlns:a16="http://schemas.microsoft.com/office/drawing/2014/main" xmlns="" val="3124344747"/>
                  </a:ext>
                </a:extLst>
              </a:tr>
              <a:tr h="370840">
                <a:tc>
                  <a:txBody>
                    <a:bodyPr/>
                    <a:lstStyle/>
                    <a:p>
                      <a:r>
                        <a:rPr lang="en-US" dirty="0">
                          <a:solidFill>
                            <a:srgbClr val="FF0000"/>
                          </a:solidFill>
                        </a:rPr>
                        <a:t>2</a:t>
                      </a:r>
                    </a:p>
                  </a:txBody>
                  <a:tcPr/>
                </a:tc>
                <a:tc>
                  <a:txBody>
                    <a:bodyPr/>
                    <a:lstStyle/>
                    <a:p>
                      <a:r>
                        <a:rPr lang="en-US" dirty="0">
                          <a:solidFill>
                            <a:srgbClr val="FF0000"/>
                          </a:solidFill>
                        </a:rPr>
                        <a:t>Nearest 2 neighbors agree class A so 100%, or all neighbors are class B so 0% or neighbors are split so outcome is 50%</a:t>
                      </a:r>
                    </a:p>
                  </a:txBody>
                  <a:tcPr/>
                </a:tc>
                <a:extLst>
                  <a:ext uri="{0D108BD9-81ED-4DB2-BD59-A6C34878D82A}">
                    <a16:rowId xmlns:a16="http://schemas.microsoft.com/office/drawing/2014/main" xmlns="" val="1803667389"/>
                  </a:ext>
                </a:extLst>
              </a:tr>
              <a:tr h="370840">
                <a:tc>
                  <a:txBody>
                    <a:bodyPr/>
                    <a:lstStyle/>
                    <a:p>
                      <a:r>
                        <a:rPr lang="en-US" dirty="0"/>
                        <a:t>3</a:t>
                      </a:r>
                    </a:p>
                  </a:txBody>
                  <a:tcPr/>
                </a:tc>
                <a:tc>
                  <a:txBody>
                    <a:bodyPr/>
                    <a:lstStyle/>
                    <a:p>
                      <a:r>
                        <a:rPr lang="en-US" dirty="0"/>
                        <a:t>Nearest 3 neighbors agree class A so 100%, or all neighbors are class B so 0%, or they split 33% or 66%.  With a cutoff of 50% you can still make a classification.</a:t>
                      </a:r>
                    </a:p>
                  </a:txBody>
                  <a:tcPr/>
                </a:tc>
                <a:extLst>
                  <a:ext uri="{0D108BD9-81ED-4DB2-BD59-A6C34878D82A}">
                    <a16:rowId xmlns:a16="http://schemas.microsoft.com/office/drawing/2014/main" xmlns="" val="2408047993"/>
                  </a:ext>
                </a:extLst>
              </a:tr>
              <a:tr h="370840">
                <a:tc>
                  <a:txBody>
                    <a:bodyPr/>
                    <a:lstStyle/>
                    <a:p>
                      <a:r>
                        <a:rPr lang="en-US" dirty="0">
                          <a:solidFill>
                            <a:srgbClr val="FF0000"/>
                          </a:solidFill>
                        </a:rPr>
                        <a:t>4</a:t>
                      </a:r>
                    </a:p>
                  </a:txBody>
                  <a:tcPr/>
                </a:tc>
                <a:tc>
                  <a:txBody>
                    <a:bodyPr/>
                    <a:lstStyle/>
                    <a:p>
                      <a:r>
                        <a:rPr lang="en-US" dirty="0">
                          <a:solidFill>
                            <a:srgbClr val="FF0000"/>
                          </a:solidFill>
                        </a:rPr>
                        <a:t>Nearest 4 neighbors agree class A so 100%, all neighbors are class B so 0%, or they split 25%, 50% or 75%.  Cases of 50% probability are troublesome to determine same as K = 2.</a:t>
                      </a:r>
                    </a:p>
                  </a:txBody>
                  <a:tcPr/>
                </a:tc>
                <a:extLst>
                  <a:ext uri="{0D108BD9-81ED-4DB2-BD59-A6C34878D82A}">
                    <a16:rowId xmlns:a16="http://schemas.microsoft.com/office/drawing/2014/main" xmlns="" val="1442038562"/>
                  </a:ext>
                </a:extLst>
              </a:tr>
            </a:tbl>
          </a:graphicData>
        </a:graphic>
      </p:graphicFrame>
      <p:sp>
        <p:nvSpPr>
          <p:cNvPr id="2" name="TextBox 1">
            <a:extLst>
              <a:ext uri="{FF2B5EF4-FFF2-40B4-BE49-F238E27FC236}">
                <a16:creationId xmlns:a16="http://schemas.microsoft.com/office/drawing/2014/main" xmlns="" id="{6BA81D61-44FC-4BCE-9862-4057993CEBC9}"/>
              </a:ext>
            </a:extLst>
          </p:cNvPr>
          <p:cNvSpPr txBox="1"/>
          <p:nvPr/>
        </p:nvSpPr>
        <p:spPr>
          <a:xfrm>
            <a:off x="381000" y="3583390"/>
            <a:ext cx="8505825" cy="369332"/>
          </a:xfrm>
          <a:prstGeom prst="rect">
            <a:avLst/>
          </a:prstGeom>
          <a:solidFill>
            <a:schemeClr val="accent4"/>
          </a:solidFill>
        </p:spPr>
        <p:txBody>
          <a:bodyPr wrap="square" rtlCol="0">
            <a:spAutoFit/>
          </a:bodyPr>
          <a:lstStyle/>
          <a:p>
            <a:r>
              <a:rPr lang="en-US" dirty="0">
                <a:solidFill>
                  <a:schemeClr val="bg1"/>
                </a:solidFill>
              </a:rPr>
              <a:t>Let’s predict the probability of “Class A”</a:t>
            </a:r>
          </a:p>
        </p:txBody>
      </p:sp>
      <p:sp>
        <p:nvSpPr>
          <p:cNvPr id="6"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a:xfrm>
            <a:off x="628650" y="6356351"/>
            <a:ext cx="2057400" cy="365125"/>
          </a:xfrm>
        </p:spPr>
        <p:txBody>
          <a:bodyPr/>
          <a:lstStyle/>
          <a:p>
            <a:fld id="{5738B90E-0779-4C36-915C-6F05FCD89456}" type="datetime1">
              <a:rPr lang="en-US" smtClean="0"/>
              <a:t>10/14/2018</a:t>
            </a:fld>
            <a:endParaRPr lang="en-US"/>
          </a:p>
        </p:txBody>
      </p:sp>
      <p:sp>
        <p:nvSpPr>
          <p:cNvPr id="7"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a:xfrm>
            <a:off x="6457950" y="6356351"/>
            <a:ext cx="857250" cy="365125"/>
          </a:xfrm>
        </p:spPr>
        <p:txBody>
          <a:bodyPr/>
          <a:lstStyle/>
          <a:p>
            <a:r>
              <a:rPr lang="en-US" dirty="0" smtClean="0"/>
              <a:t>9</a:t>
            </a:r>
            <a:endParaRPr lang="en-US" dirty="0"/>
          </a:p>
        </p:txBody>
      </p:sp>
      <p:sp>
        <p:nvSpPr>
          <p:cNvPr id="8"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a:xfrm>
            <a:off x="3028950" y="6356351"/>
            <a:ext cx="3086100" cy="365125"/>
          </a:xfrm>
        </p:spPr>
        <p:txBody>
          <a:bodyPr/>
          <a:lstStyle/>
          <a:p>
            <a:r>
              <a:rPr lang="en-US"/>
              <a:t>Kwartler CSCI S-96</a:t>
            </a:r>
            <a:endParaRPr lang="en-US" dirty="0"/>
          </a:p>
        </p:txBody>
      </p:sp>
    </p:spTree>
    <p:extLst>
      <p:ext uri="{BB962C8B-B14F-4D97-AF65-F5344CB8AC3E}">
        <p14:creationId xmlns:p14="http://schemas.microsoft.com/office/powerpoint/2010/main" val="4293347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1E15C3F-58F5-44F0-94CD-A4894D61694C}"/>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54468DB3-E0A8-4DE5-A21A-2E22EA782BFD}"/>
              </a:ext>
            </a:extLst>
          </p:cNvPr>
          <p:cNvSpPr>
            <a:spLocks noGrp="1"/>
          </p:cNvSpPr>
          <p:nvPr>
            <p:ph type="title"/>
          </p:nvPr>
        </p:nvSpPr>
        <p:spPr/>
        <p:txBody>
          <a:bodyPr/>
          <a:lstStyle/>
          <a:p>
            <a:r>
              <a:rPr lang="en-US" dirty="0"/>
              <a:t>Open 1_normalization </a:t>
            </a:r>
            <a:r>
              <a:rPr lang="en-US" dirty="0" err="1" smtClean="0"/>
              <a:t>example_REVISED.R</a:t>
            </a:r>
            <a:endParaRPr lang="en-US" dirty="0"/>
          </a:p>
        </p:txBody>
      </p:sp>
      <p:sp>
        <p:nvSpPr>
          <p:cNvPr id="4" name="Slide Number Placeholder 3">
            <a:extLst>
              <a:ext uri="{FF2B5EF4-FFF2-40B4-BE49-F238E27FC236}">
                <a16:creationId xmlns:a16="http://schemas.microsoft.com/office/drawing/2014/main" xmlns="" id="{21687115-222F-4671-A705-2763D6ECA1B4}"/>
              </a:ext>
            </a:extLst>
          </p:cNvPr>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a:extLst>
              <a:ext uri="{FF2B5EF4-FFF2-40B4-BE49-F238E27FC236}">
                <a16:creationId xmlns:a16="http://schemas.microsoft.com/office/drawing/2014/main" xmlns="" id="{D5F6CDC7-E2AE-4B8F-A588-BD32F94CEB8E}"/>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BCFC446-7715-4C5C-BF40-42415E2F981C}"/>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This script will show you how R “scales” and “centers” data to be on the same magnitude</a:t>
            </a:r>
            <a:r>
              <a:rPr lang="en-US" i="0" dirty="0" smtClean="0"/>
              <a:t>.  We did it as part of the preprocessing lesson.</a:t>
            </a:r>
            <a:endParaRPr lang="en-US" i="0" dirty="0"/>
          </a:p>
        </p:txBody>
      </p:sp>
      <p:sp>
        <p:nvSpPr>
          <p:cNvPr id="7" name="TextBox 6"/>
          <p:cNvSpPr txBox="1"/>
          <p:nvPr/>
        </p:nvSpPr>
        <p:spPr>
          <a:xfrm rot="19591288">
            <a:off x="585787" y="2786062"/>
            <a:ext cx="3341556" cy="369332"/>
          </a:xfrm>
          <a:prstGeom prst="rect">
            <a:avLst/>
          </a:prstGeom>
          <a:solidFill>
            <a:schemeClr val="accent1"/>
          </a:solidFill>
        </p:spPr>
        <p:txBody>
          <a:bodyPr wrap="none" rtlCol="0">
            <a:spAutoFit/>
          </a:bodyPr>
          <a:lstStyle/>
          <a:p>
            <a:r>
              <a:rPr lang="en-US" dirty="0" smtClean="0">
                <a:solidFill>
                  <a:schemeClr val="bg1"/>
                </a:solidFill>
              </a:rPr>
              <a:t>VTREAT will NOT scale your data!!</a:t>
            </a:r>
            <a:endParaRPr lang="en-US" dirty="0">
              <a:solidFill>
                <a:schemeClr val="bg1"/>
              </a:solidFill>
            </a:endParaRPr>
          </a:p>
        </p:txBody>
      </p:sp>
      <p:pic>
        <p:nvPicPr>
          <p:cNvPr id="9218" name="Picture 2" descr="Image result for meme be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462" y="1602557"/>
            <a:ext cx="3557587" cy="325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0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Logistic Regression</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a:t>
            </a:fld>
            <a:endParaRPr lang="en-US"/>
          </a:p>
        </p:txBody>
      </p:sp>
      <p:sp>
        <p:nvSpPr>
          <p:cNvPr id="6" name="Content Placeholder 3"/>
          <p:cNvSpPr txBox="1">
            <a:spLocks/>
          </p:cNvSpPr>
          <p:nvPr/>
        </p:nvSpPr>
        <p:spPr>
          <a:xfrm>
            <a:off x="738554" y="1453662"/>
            <a:ext cx="7772400" cy="45720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smtClean="0"/>
              <a:t>Extends idea of linear regression to situation where outcome variable is categorical</a:t>
            </a:r>
          </a:p>
          <a:p>
            <a:endParaRPr lang="en-US" altLang="en-US" dirty="0" smtClean="0"/>
          </a:p>
          <a:p>
            <a:r>
              <a:rPr lang="en-US" altLang="en-US" dirty="0" smtClean="0"/>
              <a:t>Instead of ordinary least squares, </a:t>
            </a:r>
            <a:r>
              <a:rPr lang="en-US" altLang="en-US" i="1" dirty="0" smtClean="0">
                <a:latin typeface="Symbol" panose="05050102010706020507" pitchFamily="18" charset="2"/>
              </a:rPr>
              <a:t>b </a:t>
            </a:r>
            <a:r>
              <a:rPr lang="en-US" altLang="en-US" dirty="0" smtClean="0"/>
              <a:t>are derived through an iterative process called </a:t>
            </a:r>
            <a:r>
              <a:rPr lang="en-US" altLang="en-US" i="1" dirty="0" smtClean="0"/>
              <a:t>maximum likelihood estimation</a:t>
            </a:r>
          </a:p>
          <a:p>
            <a:endParaRPr lang="en-US" altLang="en-US" dirty="0" smtClean="0"/>
          </a:p>
          <a:p>
            <a:r>
              <a:rPr lang="en-US" altLang="en-US" dirty="0" smtClean="0"/>
              <a:t>We focus on binary classification</a:t>
            </a:r>
          </a:p>
          <a:p>
            <a:pPr lvl="1">
              <a:buFont typeface="Wingdings 2" panose="05020102010507070707" pitchFamily="18" charset="2"/>
              <a:buNone/>
            </a:pPr>
            <a:r>
              <a:rPr lang="en-US" altLang="en-US" dirty="0" smtClean="0"/>
              <a:t>i.e.  </a:t>
            </a:r>
            <a:r>
              <a:rPr lang="en-US" altLang="en-US" i="1" dirty="0" smtClean="0"/>
              <a:t>Y</a:t>
            </a:r>
            <a:r>
              <a:rPr lang="en-US" altLang="en-US" dirty="0" smtClean="0"/>
              <a:t>=0 or </a:t>
            </a:r>
            <a:r>
              <a:rPr lang="en-US" altLang="en-US" i="1" dirty="0" smtClean="0"/>
              <a:t>Y</a:t>
            </a:r>
            <a:r>
              <a:rPr lang="en-US" altLang="en-US" dirty="0" smtClean="0"/>
              <a:t>=1</a:t>
            </a:r>
          </a:p>
          <a:p>
            <a:endParaRPr lang="en-US" altLang="en-US" dirty="0" smtClean="0"/>
          </a:p>
          <a:p>
            <a:endParaRPr lang="en-US" altLang="en-US" dirty="0" smtClean="0"/>
          </a:p>
        </p:txBody>
      </p:sp>
      <p:sp>
        <p:nvSpPr>
          <p:cNvPr id="7"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2092039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8605415"/>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Logistic Regression</a:t>
                      </a:r>
                      <a:r>
                        <a:rPr lang="en-US" sz="2000" b="0" strike="noStrike" baseline="0" dirty="0" smtClean="0">
                          <a:solidFill>
                            <a:schemeClr val="tx1"/>
                          </a:solidFill>
                        </a:rPr>
                        <a:t> Catch-up</a:t>
                      </a:r>
                      <a:endParaRPr lang="en-US" sz="2000" b="0" strike="noStrike" dirty="0">
                        <a:solidFill>
                          <a:schemeClr val="tx1"/>
                        </a:solidFill>
                      </a:endParaRPr>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0" strike="noStrike" dirty="0" smtClean="0">
                          <a:solidFill>
                            <a:schemeClr val="tx1"/>
                          </a:solidFill>
                        </a:rPr>
                        <a:t>Supplemental?</a:t>
                      </a: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sz="2000" b="0" strike="noStrike" dirty="0">
                        <a:solidFill>
                          <a:schemeClr val="tx1"/>
                        </a:solidFill>
                      </a:endParaRP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10/15/2018</a:t>
            </a:fld>
            <a:endParaRPr lang="en-US"/>
          </a:p>
        </p:txBody>
      </p:sp>
      <p:sp>
        <p:nvSpPr>
          <p:cNvPr id="7" name="Slide Number Placeholder 6"/>
          <p:cNvSpPr>
            <a:spLocks noGrp="1"/>
          </p:cNvSpPr>
          <p:nvPr>
            <p:ph type="sldNum" sz="quarter" idx="12"/>
          </p:nvPr>
        </p:nvSpPr>
        <p:spPr/>
        <p:txBody>
          <a:bodyPr/>
          <a:lstStyle/>
          <a:p>
            <a:fld id="{37290FF7-652B-4475-AEAB-8B1A5D23AE09}" type="slidenum">
              <a:rPr lang="en-US" smtClean="0"/>
              <a:t>40</a:t>
            </a:fld>
            <a:endParaRPr lang="en-US"/>
          </a:p>
        </p:txBody>
      </p:sp>
      <p:sp>
        <p:nvSpPr>
          <p:cNvPr id="8"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3141313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46C5DB8-6BAA-4D96-B044-CEB883268805}"/>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6BF3FEAB-1312-42B1-B3F7-B81D1EA2C9DE}"/>
              </a:ext>
            </a:extLst>
          </p:cNvPr>
          <p:cNvSpPr>
            <a:spLocks noGrp="1"/>
          </p:cNvSpPr>
          <p:nvPr>
            <p:ph type="title"/>
          </p:nvPr>
        </p:nvSpPr>
        <p:spPr/>
        <p:txBody>
          <a:bodyPr/>
          <a:lstStyle/>
          <a:p>
            <a:r>
              <a:rPr lang="en-US" dirty="0"/>
              <a:t>Classifying Absenteeism at Work</a:t>
            </a:r>
          </a:p>
        </p:txBody>
      </p:sp>
      <p:sp>
        <p:nvSpPr>
          <p:cNvPr id="4" name="Slide Number Placeholder 3">
            <a:extLst>
              <a:ext uri="{FF2B5EF4-FFF2-40B4-BE49-F238E27FC236}">
                <a16:creationId xmlns:a16="http://schemas.microsoft.com/office/drawing/2014/main" xmlns="" id="{F4C8D044-A161-430B-BC37-7FAF1692D318}"/>
              </a:ext>
            </a:extLst>
          </p:cNvPr>
          <p:cNvSpPr>
            <a:spLocks noGrp="1"/>
          </p:cNvSpPr>
          <p:nvPr>
            <p:ph type="sldNum" sz="quarter" idx="12"/>
          </p:nvPr>
        </p:nvSpPr>
        <p:spPr/>
        <p:txBody>
          <a:bodyPr/>
          <a:lstStyle/>
          <a:p>
            <a:fld id="{37290FF7-652B-4475-AEAB-8B1A5D23AE09}" type="slidenum">
              <a:rPr lang="en-US" smtClean="0"/>
              <a:t>41</a:t>
            </a:fld>
            <a:endParaRPr lang="en-US"/>
          </a:p>
        </p:txBody>
      </p:sp>
      <p:sp>
        <p:nvSpPr>
          <p:cNvPr id="5" name="Footer Placeholder 4">
            <a:extLst>
              <a:ext uri="{FF2B5EF4-FFF2-40B4-BE49-F238E27FC236}">
                <a16:creationId xmlns:a16="http://schemas.microsoft.com/office/drawing/2014/main" xmlns="" id="{EB969719-3B87-479E-ABA2-3B64F7E10C67}"/>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705158C-4516-47D1-BEB7-3E99071CE939}"/>
              </a:ext>
            </a:extLst>
          </p:cNvPr>
          <p:cNvSpPr txBox="1"/>
          <p:nvPr/>
        </p:nvSpPr>
        <p:spPr>
          <a:xfrm>
            <a:off x="304800" y="1676400"/>
            <a:ext cx="4724400" cy="1569660"/>
          </a:xfrm>
          <a:prstGeom prst="rect">
            <a:avLst/>
          </a:prstGeom>
          <a:noFill/>
        </p:spPr>
        <p:txBody>
          <a:bodyPr wrap="square" rtlCol="0">
            <a:spAutoFit/>
          </a:bodyPr>
          <a:lstStyle/>
          <a:p>
            <a:r>
              <a:rPr lang="en-US" sz="1600" dirty="0"/>
              <a:t>Workers that are absent are costly to businesses.</a:t>
            </a:r>
          </a:p>
          <a:p>
            <a:pPr marL="285750" indent="-285750">
              <a:buFont typeface="Arial" panose="020B0604020202020204" pitchFamily="34" charset="0"/>
              <a:buChar char="•"/>
            </a:pPr>
            <a:r>
              <a:rPr lang="en-US" sz="1600" dirty="0"/>
              <a:t>In the US absenteeism is estimated to be $225.8B or $1685 per employee EACH YEAR*</a:t>
            </a:r>
          </a:p>
          <a:p>
            <a:pPr marL="285750" indent="-285750">
              <a:buFont typeface="Arial" panose="020B0604020202020204" pitchFamily="34" charset="0"/>
              <a:buChar char="•"/>
            </a:pPr>
            <a:r>
              <a:rPr lang="en-US" sz="1600" dirty="0"/>
              <a:t>Understanding absenteeism reasons could lead employers to offer new benefits (like in office medical services) to reduce absenteeism</a:t>
            </a:r>
          </a:p>
        </p:txBody>
      </p:sp>
      <p:sp>
        <p:nvSpPr>
          <p:cNvPr id="7" name="TextBox 6">
            <a:extLst>
              <a:ext uri="{FF2B5EF4-FFF2-40B4-BE49-F238E27FC236}">
                <a16:creationId xmlns:a16="http://schemas.microsoft.com/office/drawing/2014/main" xmlns="" id="{83E9107A-B30E-4C7A-9758-CB5141F9D523}"/>
              </a:ext>
            </a:extLst>
          </p:cNvPr>
          <p:cNvSpPr txBox="1"/>
          <p:nvPr/>
        </p:nvSpPr>
        <p:spPr>
          <a:xfrm>
            <a:off x="533400" y="6125519"/>
            <a:ext cx="5240537" cy="230832"/>
          </a:xfrm>
          <a:prstGeom prst="rect">
            <a:avLst/>
          </a:prstGeom>
          <a:noFill/>
        </p:spPr>
        <p:txBody>
          <a:bodyPr wrap="none" rtlCol="0">
            <a:spAutoFit/>
          </a:bodyPr>
          <a:lstStyle/>
          <a:p>
            <a:r>
              <a:rPr lang="en-US" sz="900" i="1" dirty="0"/>
              <a:t>https://www.cdcfoundation.org/pr/2015/worker-illness-and-injury-costs-us-employers-225-billion-annually</a:t>
            </a:r>
          </a:p>
        </p:txBody>
      </p:sp>
      <p:sp>
        <p:nvSpPr>
          <p:cNvPr id="8" name="TextBox 7">
            <a:extLst>
              <a:ext uri="{FF2B5EF4-FFF2-40B4-BE49-F238E27FC236}">
                <a16:creationId xmlns:a16="http://schemas.microsoft.com/office/drawing/2014/main" xmlns="" id="{E5E0B4E2-BF38-49C3-9EF6-AE1B832B10E9}"/>
              </a:ext>
            </a:extLst>
          </p:cNvPr>
          <p:cNvSpPr txBox="1"/>
          <p:nvPr/>
        </p:nvSpPr>
        <p:spPr>
          <a:xfrm>
            <a:off x="304800" y="1295400"/>
            <a:ext cx="1834798" cy="369332"/>
          </a:xfrm>
          <a:prstGeom prst="rect">
            <a:avLst/>
          </a:prstGeom>
          <a:noFill/>
        </p:spPr>
        <p:txBody>
          <a:bodyPr wrap="none" rtlCol="0">
            <a:spAutoFit/>
          </a:bodyPr>
          <a:lstStyle/>
          <a:p>
            <a:r>
              <a:rPr lang="en-US" dirty="0"/>
              <a:t>Business Context:</a:t>
            </a:r>
          </a:p>
        </p:txBody>
      </p:sp>
      <p:sp>
        <p:nvSpPr>
          <p:cNvPr id="9" name="TextBox 8">
            <a:extLst>
              <a:ext uri="{FF2B5EF4-FFF2-40B4-BE49-F238E27FC236}">
                <a16:creationId xmlns:a16="http://schemas.microsoft.com/office/drawing/2014/main" xmlns="" id="{62B3A12E-1F64-4407-8055-1641E0B64AF4}"/>
              </a:ext>
            </a:extLst>
          </p:cNvPr>
          <p:cNvSpPr txBox="1"/>
          <p:nvPr/>
        </p:nvSpPr>
        <p:spPr>
          <a:xfrm>
            <a:off x="304800" y="3381460"/>
            <a:ext cx="2482026" cy="369332"/>
          </a:xfrm>
          <a:prstGeom prst="rect">
            <a:avLst/>
          </a:prstGeom>
          <a:noFill/>
        </p:spPr>
        <p:txBody>
          <a:bodyPr wrap="none" rtlCol="0">
            <a:spAutoFit/>
          </a:bodyPr>
          <a:lstStyle/>
          <a:p>
            <a:r>
              <a:rPr lang="en-US" dirty="0"/>
              <a:t>Dataset Source and Info:</a:t>
            </a:r>
          </a:p>
        </p:txBody>
      </p:sp>
      <p:sp>
        <p:nvSpPr>
          <p:cNvPr id="10" name="TextBox 9">
            <a:extLst>
              <a:ext uri="{FF2B5EF4-FFF2-40B4-BE49-F238E27FC236}">
                <a16:creationId xmlns:a16="http://schemas.microsoft.com/office/drawing/2014/main" xmlns="" id="{44EB77A6-E81F-477D-A6EC-F4B6558CBB0E}"/>
              </a:ext>
            </a:extLst>
          </p:cNvPr>
          <p:cNvSpPr txBox="1"/>
          <p:nvPr/>
        </p:nvSpPr>
        <p:spPr>
          <a:xfrm>
            <a:off x="304800" y="3741801"/>
            <a:ext cx="6153150" cy="1107996"/>
          </a:xfrm>
          <a:prstGeom prst="rect">
            <a:avLst/>
          </a:prstGeom>
          <a:noFill/>
        </p:spPr>
        <p:txBody>
          <a:bodyPr wrap="square" rtlCol="0">
            <a:spAutoFit/>
          </a:bodyPr>
          <a:lstStyle/>
          <a:p>
            <a:pPr marL="285750" indent="-285750">
              <a:buFont typeface="Arial" panose="020B0604020202020204" pitchFamily="34" charset="0"/>
              <a:buChar char="•"/>
            </a:pPr>
            <a:r>
              <a:rPr lang="en-US" sz="1600" dirty="0"/>
              <a:t>http://archive.ics.uci.edu/ml/datasets/Absenteeism+at+work</a:t>
            </a:r>
          </a:p>
          <a:p>
            <a:pPr marL="285750" indent="-285750">
              <a:buFont typeface="Arial" panose="020B0604020202020204" pitchFamily="34" charset="0"/>
              <a:buChar char="•"/>
            </a:pPr>
            <a:r>
              <a:rPr lang="en-US" sz="1600" dirty="0"/>
              <a:t>The database was created with records of absenteeism at work from July 2007 to July 2010 at a courier company in Brazil.</a:t>
            </a:r>
          </a:p>
          <a:p>
            <a:pPr marL="285750" indent="-285750">
              <a:buFont typeface="Arial" panose="020B0604020202020204" pitchFamily="34" charset="0"/>
              <a:buChar char="•"/>
            </a:pPr>
            <a:r>
              <a:rPr lang="en-US" sz="1600" dirty="0"/>
              <a:t>740 Rows * 21 Attributes</a:t>
            </a:r>
          </a:p>
        </p:txBody>
      </p:sp>
      <p:pic>
        <p:nvPicPr>
          <p:cNvPr id="9220" name="Picture 4" descr="Image result for getting sick meme">
            <a:extLst>
              <a:ext uri="{FF2B5EF4-FFF2-40B4-BE49-F238E27FC236}">
                <a16:creationId xmlns:a16="http://schemas.microsoft.com/office/drawing/2014/main" xmlns="" id="{AB72D5CC-06B7-45D6-B129-D6F2BD5F4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3937" y="1295400"/>
            <a:ext cx="2919294" cy="24419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BD7AFA24-4C05-4AA4-A729-577E63D53CAF}"/>
              </a:ext>
            </a:extLst>
          </p:cNvPr>
          <p:cNvSpPr txBox="1"/>
          <p:nvPr/>
        </p:nvSpPr>
        <p:spPr>
          <a:xfrm>
            <a:off x="304799" y="5410200"/>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Rather than calculate the probability of an employee being absent or not in the future, our business objective is to classify the reason the employee is missing so we can possibly tailor employee support.</a:t>
            </a:r>
          </a:p>
          <a:p>
            <a:r>
              <a:rPr lang="en-US" i="0" dirty="0"/>
              <a:t>“What is the probability the absent employee is out because of “dental consultation” or “medical consolation”?</a:t>
            </a:r>
          </a:p>
        </p:txBody>
      </p:sp>
    </p:spTree>
    <p:extLst>
      <p:ext uri="{BB962C8B-B14F-4D97-AF65-F5344CB8AC3E}">
        <p14:creationId xmlns:p14="http://schemas.microsoft.com/office/powerpoint/2010/main" val="3335028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BAA1F9C-F1D4-4E88-B44E-B63E7BDD92D9}"/>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3F821B3E-1F9D-4EFA-A94F-D1C2C23F3E0F}"/>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classification.R</a:t>
            </a:r>
            <a:endParaRPr lang="en-US" dirty="0"/>
          </a:p>
        </p:txBody>
      </p:sp>
      <p:sp>
        <p:nvSpPr>
          <p:cNvPr id="4" name="Slide Number Placeholder 3">
            <a:extLst>
              <a:ext uri="{FF2B5EF4-FFF2-40B4-BE49-F238E27FC236}">
                <a16:creationId xmlns:a16="http://schemas.microsoft.com/office/drawing/2014/main" xmlns="" id="{83107EF7-09DB-43F7-8119-B53ED8653881}"/>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a:extLst>
              <a:ext uri="{FF2B5EF4-FFF2-40B4-BE49-F238E27FC236}">
                <a16:creationId xmlns:a16="http://schemas.microsoft.com/office/drawing/2014/main" xmlns="" id="{54DDFCDE-3172-45D0-9BA7-4067B9FBDD17}"/>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getting sick meme">
            <a:extLst>
              <a:ext uri="{FF2B5EF4-FFF2-40B4-BE49-F238E27FC236}">
                <a16:creationId xmlns:a16="http://schemas.microsoft.com/office/drawing/2014/main" xmlns="" id="{2C68EDC2-9D7C-43A5-988C-A8926B5B4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1524000"/>
            <a:ext cx="2752725" cy="3451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305EBB7-B225-4EFF-9206-7B4D33F25DFE}"/>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We will build a KNN model classifying the reasons employees have been absent.  A model like this can help classify new absent employees so we can learn what to offer to mitigate absenteeism costs.</a:t>
            </a:r>
          </a:p>
        </p:txBody>
      </p:sp>
    </p:spTree>
    <p:extLst>
      <p:ext uri="{BB962C8B-B14F-4D97-AF65-F5344CB8AC3E}">
        <p14:creationId xmlns:p14="http://schemas.microsoft.com/office/powerpoint/2010/main" val="2925394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600" dirty="0"/>
              <a:t>Using K-NN for Prediction (Continuous)</a:t>
            </a:r>
          </a:p>
        </p:txBody>
      </p:sp>
      <p:sp>
        <p:nvSpPr>
          <p:cNvPr id="16387" name="Content Placeholder 2"/>
          <p:cNvSpPr>
            <a:spLocks noGrp="1"/>
          </p:cNvSpPr>
          <p:nvPr>
            <p:ph sz="quarter" idx="1"/>
          </p:nvPr>
        </p:nvSpPr>
        <p:spPr>
          <a:xfrm>
            <a:off x="914400" y="1981200"/>
            <a:ext cx="7772400" cy="3581400"/>
          </a:xfrm>
        </p:spPr>
        <p:txBody>
          <a:bodyPr/>
          <a:lstStyle/>
          <a:p>
            <a:pPr eaLnBrk="1" hangingPunct="1"/>
            <a:r>
              <a:rPr lang="en-US" altLang="en-US"/>
              <a:t>Instead of “majority vote determines class” use average of response values</a:t>
            </a:r>
          </a:p>
          <a:p>
            <a:pPr eaLnBrk="1" hangingPunct="1"/>
            <a:endParaRPr lang="en-US" altLang="en-US"/>
          </a:p>
          <a:p>
            <a:pPr eaLnBrk="1" hangingPunct="1"/>
            <a:r>
              <a:rPr lang="en-US" altLang="en-US"/>
              <a:t>May be a weighted average, weight decreasing with distance</a:t>
            </a:r>
          </a:p>
        </p:txBody>
      </p:sp>
      <p:sp>
        <p:nvSpPr>
          <p:cNvPr id="4" name="TextBox 3">
            <a:extLst>
              <a:ext uri="{FF2B5EF4-FFF2-40B4-BE49-F238E27FC236}">
                <a16:creationId xmlns:a16="http://schemas.microsoft.com/office/drawing/2014/main" xmlns="" id="{0AB72BB1-67AD-4549-A3BC-4F1538755AF5}"/>
              </a:ext>
            </a:extLst>
          </p:cNvPr>
          <p:cNvSpPr txBox="1"/>
          <p:nvPr/>
        </p:nvSpPr>
        <p:spPr>
          <a:xfrm>
            <a:off x="304799" y="5587157"/>
            <a:ext cx="8729545" cy="7386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KNN has drawbacks but can be used for both prediction and classification so it demonstrates flexibility in that regard.</a:t>
            </a:r>
          </a:p>
        </p:txBody>
      </p:sp>
      <p:sp>
        <p:nvSpPr>
          <p:cNvPr id="5"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6"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7" name="Slide Number Placeholder 6"/>
          <p:cNvSpPr>
            <a:spLocks noGrp="1"/>
          </p:cNvSpPr>
          <p:nvPr>
            <p:ph type="sldNum" sz="quarter" idx="12"/>
          </p:nvPr>
        </p:nvSpPr>
        <p:spPr>
          <a:xfrm>
            <a:off x="6457950" y="6356351"/>
            <a:ext cx="857250" cy="365125"/>
          </a:xfrm>
        </p:spPr>
        <p:txBody>
          <a:bodyPr/>
          <a:lstStyle/>
          <a:p>
            <a:r>
              <a:rPr lang="en-US" dirty="0" smtClean="0"/>
              <a:t>32</a:t>
            </a:r>
            <a:endParaRPr lang="en-US" dirty="0"/>
          </a:p>
        </p:txBody>
      </p:sp>
    </p:spTree>
    <p:extLst>
      <p:ext uri="{BB962C8B-B14F-4D97-AF65-F5344CB8AC3E}">
        <p14:creationId xmlns:p14="http://schemas.microsoft.com/office/powerpoint/2010/main" val="1887765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CD30C49-9868-437C-B51A-C9AE65FDDB1B}"/>
              </a:ext>
            </a:extLst>
          </p:cNvPr>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a:extLst>
              <a:ext uri="{FF2B5EF4-FFF2-40B4-BE49-F238E27FC236}">
                <a16:creationId xmlns:a16="http://schemas.microsoft.com/office/drawing/2014/main" xmlns="" id="{10BB56C7-4827-465A-B43A-D4B980928F59}"/>
              </a:ext>
            </a:extLst>
          </p:cNvPr>
          <p:cNvSpPr>
            <a:spLocks noGrp="1"/>
          </p:cNvSpPr>
          <p:nvPr>
            <p:ph type="title"/>
          </p:nvPr>
        </p:nvSpPr>
        <p:spPr/>
        <p:txBody>
          <a:bodyPr/>
          <a:lstStyle/>
          <a:p>
            <a:r>
              <a:rPr lang="en-US" dirty="0"/>
              <a:t>Open </a:t>
            </a:r>
            <a:r>
              <a:rPr lang="en-US" dirty="0" err="1"/>
              <a:t>knn</a:t>
            </a:r>
            <a:r>
              <a:rPr lang="en-US" dirty="0"/>
              <a:t> </a:t>
            </a:r>
            <a:r>
              <a:rPr lang="en-US" dirty="0" smtClean="0"/>
              <a:t>example </a:t>
            </a:r>
            <a:r>
              <a:rPr lang="en-US" dirty="0" err="1" smtClean="0"/>
              <a:t>prediction.R</a:t>
            </a:r>
            <a:endParaRPr lang="en-US" dirty="0"/>
          </a:p>
        </p:txBody>
      </p:sp>
      <p:sp>
        <p:nvSpPr>
          <p:cNvPr id="4" name="Slide Number Placeholder 3">
            <a:extLst>
              <a:ext uri="{FF2B5EF4-FFF2-40B4-BE49-F238E27FC236}">
                <a16:creationId xmlns:a16="http://schemas.microsoft.com/office/drawing/2014/main" xmlns="" id="{E9955B1C-97F2-4BA6-88E6-B874A5864F39}"/>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xmlns="" id="{D8ACB0D6-268D-4096-9EA9-CE0EC56531E1}"/>
              </a:ext>
            </a:extLst>
          </p:cNvPr>
          <p:cNvSpPr>
            <a:spLocks noGrp="1"/>
          </p:cNvSpPr>
          <p:nvPr>
            <p:ph type="ftr" sz="quarter" idx="3"/>
          </p:nvPr>
        </p:nvSpPr>
        <p:spPr/>
        <p:txBody>
          <a:bodyPr/>
          <a:lstStyle/>
          <a:p>
            <a:r>
              <a:rPr lang="en-US"/>
              <a:t>Kwartler CSCI S-96</a:t>
            </a:r>
            <a:endParaRPr lang="en-US" dirty="0"/>
          </a:p>
        </p:txBody>
      </p:sp>
      <p:pic>
        <p:nvPicPr>
          <p:cNvPr id="6" name="Picture 2" descr="Image result for sick work meme">
            <a:extLst>
              <a:ext uri="{FF2B5EF4-FFF2-40B4-BE49-F238E27FC236}">
                <a16:creationId xmlns:a16="http://schemas.microsoft.com/office/drawing/2014/main" xmlns="" id="{E52643A7-F342-4CDA-BD4F-5B050F15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0" y="1557422"/>
            <a:ext cx="3733800" cy="37431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887DE2D-0A79-4AC0-A371-23C532522240}"/>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Now let’s predict how much time an absent employee will miss based on their attributes.  The predicted outcome is now  </a:t>
            </a:r>
            <a:r>
              <a:rPr lang="en-US" altLang="en-US" i="0" dirty="0" err="1">
                <a:solidFill>
                  <a:schemeClr val="bg1"/>
                </a:solidFill>
                <a:latin typeface="Lucida Console" panose="020B0609040504020204" pitchFamily="49" charset="0"/>
              </a:rPr>
              <a:t>Absenteeism.time.in.hours</a:t>
            </a:r>
            <a:r>
              <a:rPr lang="en-US" altLang="en-US" i="0" dirty="0">
                <a:solidFill>
                  <a:schemeClr val="bg1"/>
                </a:solidFill>
                <a:latin typeface="Lucida Console" panose="020B0609040504020204" pitchFamily="49" charset="0"/>
              </a:rPr>
              <a:t> </a:t>
            </a:r>
            <a:r>
              <a:rPr lang="en-US" altLang="en-US" i="0" dirty="0"/>
              <a:t>which ranges from 0 to 120hrs.</a:t>
            </a:r>
            <a:r>
              <a:rPr lang="en-US" i="0" dirty="0"/>
              <a:t> </a:t>
            </a:r>
          </a:p>
        </p:txBody>
      </p:sp>
    </p:spTree>
    <p:extLst>
      <p:ext uri="{BB962C8B-B14F-4D97-AF65-F5344CB8AC3E}">
        <p14:creationId xmlns:p14="http://schemas.microsoft.com/office/powerpoint/2010/main" val="286546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US" altLang="en-US" dirty="0"/>
              <a:t>KNN Summary	</a:t>
            </a:r>
          </a:p>
        </p:txBody>
      </p:sp>
      <p:sp>
        <p:nvSpPr>
          <p:cNvPr id="20483" name="Content Placeholder 2"/>
          <p:cNvSpPr>
            <a:spLocks noGrp="1"/>
          </p:cNvSpPr>
          <p:nvPr>
            <p:ph sz="quarter" idx="1"/>
          </p:nvPr>
        </p:nvSpPr>
        <p:spPr>
          <a:xfrm>
            <a:off x="628650" y="1111347"/>
            <a:ext cx="7886700" cy="5089428"/>
          </a:xfrm>
        </p:spPr>
        <p:txBody>
          <a:bodyPr>
            <a:normAutofit/>
          </a:bodyPr>
          <a:lstStyle/>
          <a:p>
            <a:pPr eaLnBrk="1" hangingPunct="1"/>
            <a:r>
              <a:rPr lang="en-US" altLang="en-US" dirty="0"/>
              <a:t>Simple concept, useful for classification &amp; prediction</a:t>
            </a:r>
          </a:p>
          <a:p>
            <a:pPr lvl="1"/>
            <a:r>
              <a:rPr lang="en-US" altLang="en-US" dirty="0"/>
              <a:t>Classification – majority class of nearest neighbors wins</a:t>
            </a:r>
          </a:p>
          <a:p>
            <a:pPr lvl="1"/>
            <a:r>
              <a:rPr lang="en-US" altLang="en-US" dirty="0"/>
              <a:t>Prediction – average value among nearest neighbors</a:t>
            </a:r>
          </a:p>
          <a:p>
            <a:pPr eaLnBrk="1" hangingPunct="1"/>
            <a:endParaRPr lang="en-US" altLang="en-US" dirty="0" smtClean="0"/>
          </a:p>
          <a:p>
            <a:pPr eaLnBrk="1" hangingPunct="1"/>
            <a:r>
              <a:rPr lang="en-US" altLang="en-US" dirty="0" smtClean="0"/>
              <a:t>Find </a:t>
            </a:r>
            <a:r>
              <a:rPr lang="en-US" altLang="en-US" dirty="0"/>
              <a:t>distance between known and unknown records </a:t>
            </a:r>
          </a:p>
          <a:p>
            <a:pPr eaLnBrk="1" hangingPunct="1"/>
            <a:endParaRPr lang="en-US" altLang="en-US" dirty="0" smtClean="0"/>
          </a:p>
          <a:p>
            <a:pPr eaLnBrk="1" hangingPunct="1"/>
            <a:r>
              <a:rPr lang="en-US" altLang="en-US" dirty="0" smtClean="0"/>
              <a:t>“</a:t>
            </a:r>
            <a:r>
              <a:rPr lang="en-US" altLang="en-US" dirty="0"/>
              <a:t>Curse of dimensionality” – need to limit # of predictors</a:t>
            </a:r>
          </a:p>
          <a:p>
            <a:pPr eaLnBrk="1" hangingPunct="1"/>
            <a:endParaRPr lang="en-US" altLang="en-US" dirty="0" smtClean="0"/>
          </a:p>
          <a:p>
            <a:pPr eaLnBrk="1" hangingPunct="1"/>
            <a:r>
              <a:rPr lang="en-US" altLang="en-US" dirty="0" smtClean="0"/>
              <a:t>Slow </a:t>
            </a:r>
            <a:r>
              <a:rPr lang="en-US" altLang="en-US" dirty="0"/>
              <a:t>to predict new records </a:t>
            </a:r>
            <a:r>
              <a:rPr lang="en-US" altLang="en-US" dirty="0" smtClean="0"/>
              <a:t>–</a:t>
            </a:r>
          </a:p>
          <a:p>
            <a:pPr lvl="1"/>
            <a:r>
              <a:rPr lang="en-US" altLang="en-US" dirty="0" smtClean="0"/>
              <a:t> </a:t>
            </a:r>
            <a:r>
              <a:rPr lang="en-US" altLang="en-US" i="1" dirty="0" smtClean="0"/>
              <a:t>non-parametric </a:t>
            </a:r>
            <a:r>
              <a:rPr lang="en-US" altLang="en-US" dirty="0" smtClean="0"/>
              <a:t>i.e. for every new record it must measure the distance to all data points in the training set, so the model object has to also keep all of the original data.  In contrast a parametric model like linear regression has to only keep the beta coefficients so its much faster.</a:t>
            </a:r>
            <a:endParaRPr lang="en-US" altLang="en-US" dirty="0"/>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10/14/2018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36</a:t>
            </a:r>
            <a:endParaRPr lang="en-US" dirty="0"/>
          </a:p>
        </p:txBody>
      </p:sp>
    </p:spTree>
    <p:extLst>
      <p:ext uri="{BB962C8B-B14F-4D97-AF65-F5344CB8AC3E}">
        <p14:creationId xmlns:p14="http://schemas.microsoft.com/office/powerpoint/2010/main" val="2065302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Your Data Mining Toolbox</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31746" name="Picture 2" descr="Image result for toolbox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337" y="1395413"/>
            <a:ext cx="3087363" cy="36528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7650" y="1714500"/>
            <a:ext cx="5198346" cy="2862322"/>
          </a:xfrm>
          <a:prstGeom prst="rect">
            <a:avLst/>
          </a:prstGeom>
          <a:noFill/>
        </p:spPr>
        <p:txBody>
          <a:bodyPr wrap="none" rtlCol="0">
            <a:spAutoFit/>
          </a:bodyPr>
          <a:lstStyle/>
          <a:p>
            <a:r>
              <a:rPr lang="en-US" u="sng" dirty="0" smtClean="0"/>
              <a:t>Previous Lessons</a:t>
            </a:r>
          </a:p>
          <a:p>
            <a:pPr marL="285750" indent="-285750">
              <a:buFont typeface="Arial" panose="020B0604020202020204" pitchFamily="34" charset="0"/>
              <a:buChar char="•"/>
            </a:pPr>
            <a:r>
              <a:rPr lang="en-US" dirty="0" smtClean="0"/>
              <a:t>Some R Programming (R-studio)</a:t>
            </a:r>
          </a:p>
          <a:p>
            <a:pPr marL="285750" indent="-285750">
              <a:buFont typeface="Arial" panose="020B0604020202020204" pitchFamily="34" charset="0"/>
              <a:buChar char="•"/>
            </a:pPr>
            <a:r>
              <a:rPr lang="en-US" dirty="0" smtClean="0"/>
              <a:t>EDA (summaries, column and row exploration)</a:t>
            </a:r>
          </a:p>
          <a:p>
            <a:pPr marL="285750" indent="-285750">
              <a:buFont typeface="Arial" panose="020B0604020202020204" pitchFamily="34" charset="0"/>
              <a:buChar char="•"/>
            </a:pPr>
            <a:r>
              <a:rPr lang="en-US" dirty="0" smtClean="0"/>
              <a:t>Knowledge of Data Preparation (</a:t>
            </a:r>
            <a:r>
              <a:rPr lang="en-US" dirty="0" err="1" smtClean="0"/>
              <a:t>vtreat</a:t>
            </a:r>
            <a:r>
              <a:rPr lang="en-US" dirty="0" smtClean="0"/>
              <a:t>)</a:t>
            </a:r>
          </a:p>
          <a:p>
            <a:pPr marL="285750" indent="-285750">
              <a:buFont typeface="Arial" panose="020B0604020202020204" pitchFamily="34" charset="0"/>
              <a:buChar char="•"/>
            </a:pPr>
            <a:r>
              <a:rPr lang="en-US" dirty="0" smtClean="0"/>
              <a:t>Basic Visualization (plot, </a:t>
            </a:r>
            <a:r>
              <a:rPr lang="en-US" dirty="0" err="1" smtClean="0"/>
              <a:t>ggplot</a:t>
            </a:r>
            <a:r>
              <a:rPr lang="en-US" dirty="0" smtClean="0"/>
              <a:t>)</a:t>
            </a:r>
          </a:p>
          <a:p>
            <a:pPr marL="285750" indent="-285750">
              <a:buFont typeface="Arial" panose="020B0604020202020204" pitchFamily="34" charset="0"/>
              <a:buChar char="•"/>
            </a:pPr>
            <a:r>
              <a:rPr lang="en-US" dirty="0" smtClean="0"/>
              <a:t>Regression (continuous predictions)</a:t>
            </a:r>
          </a:p>
          <a:p>
            <a:endParaRPr lang="en-US" dirty="0" smtClean="0"/>
          </a:p>
          <a:p>
            <a:r>
              <a:rPr lang="en-US" u="sng" dirty="0" smtClean="0"/>
              <a:t>Today</a:t>
            </a:r>
          </a:p>
          <a:p>
            <a:pPr marL="285750" indent="-285750">
              <a:buFont typeface="Arial" panose="020B0604020202020204" pitchFamily="34" charset="0"/>
              <a:buChar char="•"/>
            </a:pPr>
            <a:r>
              <a:rPr lang="en-US" dirty="0" smtClean="0"/>
              <a:t>Binary Classification (logistic regression) </a:t>
            </a:r>
          </a:p>
          <a:p>
            <a:pPr marL="285750" indent="-285750">
              <a:buFont typeface="Arial" panose="020B0604020202020204" pitchFamily="34" charset="0"/>
              <a:buChar char="•"/>
            </a:pPr>
            <a:r>
              <a:rPr lang="en-US" dirty="0" smtClean="0"/>
              <a:t>KNN (continuous &amp; classification – binary or multi)</a:t>
            </a:r>
          </a:p>
        </p:txBody>
      </p:sp>
      <p:sp>
        <p:nvSpPr>
          <p:cNvPr id="7" name="Rectangle 6"/>
          <p:cNvSpPr/>
          <p:nvPr/>
        </p:nvSpPr>
        <p:spPr>
          <a:xfrm>
            <a:off x="228600" y="5529262"/>
            <a:ext cx="8553450" cy="566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KNN </a:t>
            </a:r>
            <a:r>
              <a:rPr lang="en-US" dirty="0" err="1" smtClean="0"/>
              <a:t>algo</a:t>
            </a:r>
            <a:r>
              <a:rPr lang="en-US" dirty="0" smtClean="0"/>
              <a:t> is a real machine learning algorithm which can solve binary, multiclass and continuous problems!</a:t>
            </a:r>
            <a:endParaRPr lang="en-US" dirty="0"/>
          </a:p>
        </p:txBody>
      </p:sp>
      <p:pic>
        <p:nvPicPr>
          <p:cNvPr id="3175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1144" y="1995488"/>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0357" y="228600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95" y="2571751"/>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0670" y="2881313"/>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8332" y="314325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3620" y="3924300"/>
            <a:ext cx="301466" cy="3429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7556" y="4248150"/>
            <a:ext cx="301466"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5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dirty="0" smtClean="0"/>
              <a:t>Regression Equation Review</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a:t>
              </a:r>
              <a:endParaRPr lang="en" sz="2400" dirty="0">
                <a:latin typeface="Open Sans"/>
                <a:ea typeface="Open Sans"/>
                <a:cs typeface="Open Sans"/>
                <a:sym typeface="Open Sans"/>
              </a:endParaRP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Many Cones?</a:t>
            </a:r>
            <a:endParaRPr lang="en-US" dirty="0"/>
          </a:p>
        </p:txBody>
      </p:sp>
      <p:sp>
        <p:nvSpPr>
          <p:cNvPr id="26"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809811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A binary relationship between carat and price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6</a:t>
            </a:fld>
            <a:endParaRPr lang="en-US"/>
          </a:p>
        </p:txBody>
      </p:sp>
      <p:pic>
        <p:nvPicPr>
          <p:cNvPr id="8" name="Picture 7"/>
          <p:cNvPicPr>
            <a:picLocks noChangeAspect="1"/>
          </p:cNvPicPr>
          <p:nvPr/>
        </p:nvPicPr>
        <p:blipFill>
          <a:blip r:embed="rId2"/>
          <a:stretch>
            <a:fillRect/>
          </a:stretch>
        </p:blipFill>
        <p:spPr>
          <a:xfrm>
            <a:off x="1825986" y="2005227"/>
            <a:ext cx="5492029" cy="3095422"/>
          </a:xfrm>
          <a:prstGeom prst="rect">
            <a:avLst/>
          </a:prstGeom>
        </p:spPr>
      </p:pic>
      <p:sp>
        <p:nvSpPr>
          <p:cNvPr id="9" name="TextBox 8"/>
          <p:cNvSpPr txBox="1"/>
          <p:nvPr/>
        </p:nvSpPr>
        <p:spPr>
          <a:xfrm>
            <a:off x="2995767" y="1643074"/>
            <a:ext cx="3152466" cy="369332"/>
          </a:xfrm>
          <a:prstGeom prst="rect">
            <a:avLst/>
          </a:prstGeom>
          <a:noFill/>
        </p:spPr>
        <p:txBody>
          <a:bodyPr wrap="none" rtlCol="0">
            <a:spAutoFit/>
          </a:bodyPr>
          <a:lstStyle/>
          <a:p>
            <a:r>
              <a:rPr lang="en-US" dirty="0" smtClean="0"/>
              <a:t>Diamonds above or below $11K</a:t>
            </a:r>
            <a:endParaRPr lang="en-US" dirty="0"/>
          </a:p>
        </p:txBody>
      </p:sp>
      <p:cxnSp>
        <p:nvCxnSpPr>
          <p:cNvPr id="7" name="Straight Arrow Connector 6"/>
          <p:cNvCxnSpPr/>
          <p:nvPr/>
        </p:nvCxnSpPr>
        <p:spPr>
          <a:xfrm flipV="1">
            <a:off x="2257425" y="1443049"/>
            <a:ext cx="5029200" cy="32861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51143" y="5200649"/>
            <a:ext cx="8441714" cy="1171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the data only has two values, 0/1 but the regression equation goes to infinity. </a:t>
            </a:r>
          </a:p>
          <a:p>
            <a:pPr algn="ctr"/>
            <a:r>
              <a:rPr lang="en-US" dirty="0" smtClean="0"/>
              <a:t> </a:t>
            </a:r>
            <a:r>
              <a:rPr lang="en-US" b="1" u="sng" dirty="0" smtClean="0"/>
              <a:t>This  makes no sense!  </a:t>
            </a:r>
          </a:p>
          <a:p>
            <a:pPr algn="ctr"/>
            <a:r>
              <a:rPr lang="en-US" dirty="0" smtClean="0"/>
              <a:t>“is this diamond worth more than $11K or not.”   Predicting 2 means 2 </a:t>
            </a:r>
            <a:r>
              <a:rPr lang="en-US" dirty="0" err="1" smtClean="0"/>
              <a:t>yes’es</a:t>
            </a:r>
            <a:r>
              <a:rPr lang="en-US" dirty="0" smtClean="0"/>
              <a:t>?</a:t>
            </a:r>
            <a:endParaRPr lang="en-US" dirty="0"/>
          </a:p>
        </p:txBody>
      </p:sp>
      <p:sp>
        <p:nvSpPr>
          <p:cNvPr id="11"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4250343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ltLang="en-US" sz="3600" smtClean="0"/>
              <a:t>Step 1: Logistic Response Function</a:t>
            </a:r>
          </a:p>
        </p:txBody>
      </p:sp>
      <p:grpSp>
        <p:nvGrpSpPr>
          <p:cNvPr id="9" name="Group 8"/>
          <p:cNvGrpSpPr/>
          <p:nvPr/>
        </p:nvGrpSpPr>
        <p:grpSpPr>
          <a:xfrm>
            <a:off x="281351" y="1585871"/>
            <a:ext cx="8515114" cy="1365889"/>
            <a:chOff x="645459" y="1707664"/>
            <a:chExt cx="7731796" cy="1596689"/>
          </a:xfrm>
        </p:grpSpPr>
        <p:pic>
          <p:nvPicPr>
            <p:cNvPr id="10" name="Shape 318"/>
            <p:cNvPicPr preferRelativeResize="0"/>
            <p:nvPr/>
          </p:nvPicPr>
          <p:blipFill>
            <a:blip r:embed="rId3">
              <a:alphaModFix/>
            </a:blip>
            <a:stretch>
              <a:fillRect/>
            </a:stretch>
          </p:blipFill>
          <p:spPr>
            <a:xfrm>
              <a:off x="1196255" y="1707664"/>
              <a:ext cx="735041" cy="1596689"/>
            </a:xfrm>
            <a:prstGeom prst="rect">
              <a:avLst/>
            </a:prstGeom>
            <a:noFill/>
            <a:ln>
              <a:noFill/>
            </a:ln>
          </p:spPr>
        </p:pic>
        <mc:AlternateContent xmlns:mc="http://schemas.openxmlformats.org/markup-compatibility/2006" xmlns:a14="http://schemas.microsoft.com/office/drawing/2010/main">
          <mc:Choice Requires="a14">
            <p:sp>
              <p:nvSpPr>
                <p:cNvPr id="11"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1"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4"/>
                  <a:stretch>
                    <a:fillRect l="-1361" t="-2817" b="-46479"/>
                  </a:stretch>
                </a:blipFill>
                <a:ln>
                  <a:noFill/>
                </a:ln>
              </p:spPr>
              <p:txBody>
                <a:bodyPr/>
                <a:lstStyle/>
                <a:p>
                  <a:r>
                    <a:rPr lang="en-US">
                      <a:noFill/>
                    </a:rPr>
                    <a:t> </a:t>
                  </a:r>
                </a:p>
              </p:txBody>
            </p:sp>
          </mc:Fallback>
        </mc:AlternateContent>
        <p:sp>
          <p:nvSpPr>
            <p:cNvPr id="12" name="Shape 320"/>
            <p:cNvSpPr txBox="1"/>
            <p:nvPr/>
          </p:nvSpPr>
          <p:spPr>
            <a:xfrm>
              <a:off x="645459" y="1967364"/>
              <a:ext cx="686582" cy="706432"/>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a:t>
              </a:r>
              <a:endParaRPr lang="en" sz="2400" dirty="0">
                <a:latin typeface="Open Sans"/>
                <a:ea typeface="Open Sans"/>
                <a:cs typeface="Open Sans"/>
                <a:sym typeface="Open Sans"/>
              </a:endParaRPr>
            </a:p>
          </p:txBody>
        </p:sp>
      </p:grpSp>
      <p:cxnSp>
        <p:nvCxnSpPr>
          <p:cNvPr id="5" name="Straight Connector 4"/>
          <p:cNvCxnSpPr/>
          <p:nvPr/>
        </p:nvCxnSpPr>
        <p:spPr>
          <a:xfrm>
            <a:off x="1116623" y="3042080"/>
            <a:ext cx="69107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4337" y="3806986"/>
            <a:ext cx="10062560" cy="1166855"/>
            <a:chOff x="-759635" y="2037702"/>
            <a:chExt cx="9136890" cy="1166855"/>
          </a:xfrm>
        </p:grpSpPr>
        <mc:AlternateContent xmlns:mc="http://schemas.openxmlformats.org/markup-compatibility/2006" xmlns:a14="http://schemas.microsoft.com/office/drawing/2010/main">
          <mc:Choice Requires="a14">
            <p:sp>
              <p:nvSpPr>
                <p:cNvPr id="19" name="Shape 319"/>
                <p:cNvSpPr txBox="1"/>
                <p:nvPr/>
              </p:nvSpPr>
              <p:spPr>
                <a:xfrm>
                  <a:off x="1865295" y="2248718"/>
                  <a:ext cx="6511960" cy="504600"/>
                </a:xfrm>
                <a:prstGeom prst="rect">
                  <a:avLst/>
                </a:prstGeom>
                <a:noFill/>
                <a:ln>
                  <a:noFill/>
                </a:ln>
              </p:spPr>
              <p:txBody>
                <a:bodyPr lIns="91425" tIns="91425" rIns="91425" bIns="91425" anchor="t" anchorCtr="0">
                  <a:noAutofit/>
                </a:bodyPr>
                <a:lstStyle/>
                <a:p>
                  <a:r>
                    <a:rPr lang="en" sz="2400" dirty="0">
                      <a:latin typeface="Open Sans"/>
                      <a:ea typeface="Open Sans"/>
                      <a:cs typeface="Open Sans"/>
                      <a:sym typeface="Open Sans"/>
                    </a:rPr>
                    <a:t>=</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*temperature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*day +</a:t>
                  </a:r>
                  <a:r>
                    <a:rPr lang="el-GR" sz="2400" dirty="0"/>
                    <a:t> </a:t>
                  </a:r>
                  <a14:m>
                    <m:oMath xmlns:m="http://schemas.openxmlformats.org/officeDocument/2006/math">
                      <m:r>
                        <a:rPr lang="el-GR" sz="2400" i="1">
                          <a:latin typeface="Cambria Math" panose="02040503050406030204" pitchFamily="18" charset="0"/>
                        </a:rPr>
                        <m:t>𝛽</m:t>
                      </m:r>
                    </m:oMath>
                  </a14:m>
                  <a:r>
                    <a:rPr lang="en" sz="2400" dirty="0" smtClean="0">
                      <a:latin typeface="Open Sans"/>
                      <a:ea typeface="Open Sans"/>
                      <a:cs typeface="Open Sans"/>
                      <a:sym typeface="Open Sans"/>
                    </a:rPr>
                    <a:t>*price + error</a:t>
                  </a:r>
                  <a:endParaRPr lang="en" sz="2400" dirty="0">
                    <a:latin typeface="Open Sans"/>
                    <a:ea typeface="Open Sans"/>
                    <a:cs typeface="Open Sans"/>
                    <a:sym typeface="Open Sans"/>
                  </a:endParaRPr>
                </a:p>
              </p:txBody>
            </p:sp>
          </mc:Choice>
          <mc:Fallback xmlns="">
            <p:sp>
              <p:nvSpPr>
                <p:cNvPr id="19" name="Shape 319"/>
                <p:cNvSpPr txBox="1">
                  <a:spLocks noRot="1" noChangeAspect="1" noMove="1" noResize="1" noEditPoints="1" noAdjustHandles="1" noChangeArrowheads="1" noChangeShapeType="1" noTextEdit="1"/>
                </p:cNvSpPr>
                <p:nvPr/>
              </p:nvSpPr>
              <p:spPr>
                <a:xfrm>
                  <a:off x="1865295" y="2248718"/>
                  <a:ext cx="6511960" cy="504600"/>
                </a:xfrm>
                <a:prstGeom prst="rect">
                  <a:avLst/>
                </a:prstGeom>
                <a:blipFill rotWithShape="0">
                  <a:blip r:embed="rId5"/>
                  <a:stretch>
                    <a:fillRect l="-1274" t="-2410" b="-25301"/>
                  </a:stretch>
                </a:blipFill>
                <a:ln>
                  <a:noFill/>
                </a:ln>
              </p:spPr>
              <p:txBody>
                <a:bodyPr/>
                <a:lstStyle/>
                <a:p>
                  <a:r>
                    <a:rPr lang="en-US">
                      <a:noFill/>
                    </a:rPr>
                    <a:t> </a:t>
                  </a:r>
                </a:p>
              </p:txBody>
            </p:sp>
          </mc:Fallback>
        </mc:AlternateContent>
        <p:sp>
          <p:nvSpPr>
            <p:cNvPr id="20" name="Shape 320"/>
            <p:cNvSpPr txBox="1"/>
            <p:nvPr/>
          </p:nvSpPr>
          <p:spPr>
            <a:xfrm>
              <a:off x="-759635" y="2037702"/>
              <a:ext cx="803673" cy="1166855"/>
            </a:xfrm>
            <a:prstGeom prst="rect">
              <a:avLst/>
            </a:prstGeom>
            <a:noFill/>
            <a:ln>
              <a:noFill/>
            </a:ln>
          </p:spPr>
          <p:txBody>
            <a:bodyPr lIns="91425" tIns="91425" rIns="91425" bIns="91425" anchor="t" anchorCtr="0">
              <a:noAutofit/>
            </a:bodyPr>
            <a:lstStyle/>
            <a:p>
              <a:pPr algn="ctr"/>
              <a:r>
                <a:rPr lang="en" sz="2400" dirty="0" smtClean="0">
                  <a:latin typeface="Open Sans"/>
                  <a:ea typeface="Open Sans"/>
                  <a:cs typeface="Open Sans"/>
                  <a:sym typeface="Open Sans"/>
                </a:rPr>
                <a:t>Logit of </a:t>
              </a:r>
              <a:endParaRPr lang="en" sz="2400" dirty="0">
                <a:latin typeface="Open Sans"/>
                <a:ea typeface="Open Sans"/>
                <a:cs typeface="Open Sans"/>
                <a:sym typeface="Open Sans"/>
              </a:endParaRPr>
            </a:p>
          </p:txBody>
        </p:sp>
      </p:grpSp>
      <p:pic>
        <p:nvPicPr>
          <p:cNvPr id="21" name="Shape 318"/>
          <p:cNvPicPr preferRelativeResize="0"/>
          <p:nvPr/>
        </p:nvPicPr>
        <p:blipFill>
          <a:blip r:embed="rId3">
            <a:alphaModFix/>
          </a:blip>
          <a:stretch>
            <a:fillRect/>
          </a:stretch>
        </p:blipFill>
        <p:spPr>
          <a:xfrm>
            <a:off x="2303585" y="3766365"/>
            <a:ext cx="636521" cy="1201766"/>
          </a:xfrm>
          <a:prstGeom prst="rect">
            <a:avLst/>
          </a:prstGeom>
          <a:noFill/>
          <a:ln>
            <a:noFill/>
          </a:ln>
        </p:spPr>
      </p:pic>
      <p:sp>
        <p:nvSpPr>
          <p:cNvPr id="6" name="Rectangle 5"/>
          <p:cNvSpPr/>
          <p:nvPr/>
        </p:nvSpPr>
        <p:spPr>
          <a:xfrm>
            <a:off x="492369" y="1339687"/>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Regression</a:t>
            </a:r>
            <a:endParaRPr lang="en-US" dirty="0"/>
          </a:p>
        </p:txBody>
      </p:sp>
      <p:sp>
        <p:nvSpPr>
          <p:cNvPr id="23" name="Rectangle 22"/>
          <p:cNvSpPr/>
          <p:nvPr/>
        </p:nvSpPr>
        <p:spPr>
          <a:xfrm>
            <a:off x="556846" y="3391225"/>
            <a:ext cx="2743200" cy="211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 Regression</a:t>
            </a:r>
            <a:endParaRPr lang="en-US" dirty="0"/>
          </a:p>
        </p:txBody>
      </p:sp>
      <p:pic>
        <p:nvPicPr>
          <p:cNvPr id="24" name="Picture 2" descr="Image result for log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3911" y="4012549"/>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273669" y="134921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Many Cones?</a:t>
            </a:r>
            <a:endParaRPr lang="en-US" dirty="0"/>
          </a:p>
        </p:txBody>
      </p:sp>
      <p:sp>
        <p:nvSpPr>
          <p:cNvPr id="22" name="Rectangle 21"/>
          <p:cNvSpPr/>
          <p:nvPr/>
        </p:nvSpPr>
        <p:spPr>
          <a:xfrm>
            <a:off x="3340344" y="3387562"/>
            <a:ext cx="4754880" cy="2110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Will they buy a cone Y/N?</a:t>
            </a:r>
            <a:endParaRPr lang="en-US" dirty="0"/>
          </a:p>
        </p:txBody>
      </p:sp>
      <p:sp>
        <p:nvSpPr>
          <p:cNvPr id="25" name="Rectangle 24"/>
          <p:cNvSpPr/>
          <p:nvPr/>
        </p:nvSpPr>
        <p:spPr>
          <a:xfrm>
            <a:off x="527538" y="5200650"/>
            <a:ext cx="8071339" cy="8132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will let R handle calculating the equation output </a:t>
            </a:r>
            <a:r>
              <a:rPr lang="en-US" dirty="0" err="1" smtClean="0"/>
              <a:t>logOdds</a:t>
            </a:r>
            <a:r>
              <a:rPr lang="en-US" dirty="0" smtClean="0"/>
              <a:t> to the more understandable probability.</a:t>
            </a:r>
            <a:endParaRPr lang="en-US" dirty="0"/>
          </a:p>
        </p:txBody>
      </p:sp>
      <p:sp>
        <p:nvSpPr>
          <p:cNvPr id="26"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41213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r>
              <a:rPr lang="en-US" dirty="0" smtClean="0"/>
              <a:t>A binary relationship between carat and price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8</a:t>
            </a:fld>
            <a:endParaRPr lang="en-US"/>
          </a:p>
        </p:txBody>
      </p:sp>
      <p:pic>
        <p:nvPicPr>
          <p:cNvPr id="8" name="Picture 7"/>
          <p:cNvPicPr>
            <a:picLocks noChangeAspect="1"/>
          </p:cNvPicPr>
          <p:nvPr/>
        </p:nvPicPr>
        <p:blipFill>
          <a:blip r:embed="rId2"/>
          <a:stretch>
            <a:fillRect/>
          </a:stretch>
        </p:blipFill>
        <p:spPr>
          <a:xfrm>
            <a:off x="1825986" y="1690891"/>
            <a:ext cx="5492029" cy="3095422"/>
          </a:xfrm>
          <a:prstGeom prst="rect">
            <a:avLst/>
          </a:prstGeom>
        </p:spPr>
      </p:pic>
      <p:sp>
        <p:nvSpPr>
          <p:cNvPr id="9" name="TextBox 8"/>
          <p:cNvSpPr txBox="1"/>
          <p:nvPr/>
        </p:nvSpPr>
        <p:spPr>
          <a:xfrm>
            <a:off x="2995767" y="1328738"/>
            <a:ext cx="3152466" cy="369332"/>
          </a:xfrm>
          <a:prstGeom prst="rect">
            <a:avLst/>
          </a:prstGeom>
          <a:noFill/>
        </p:spPr>
        <p:txBody>
          <a:bodyPr wrap="none" rtlCol="0">
            <a:spAutoFit/>
          </a:bodyPr>
          <a:lstStyle/>
          <a:p>
            <a:r>
              <a:rPr lang="en-US" dirty="0" smtClean="0"/>
              <a:t>Diamonds above or below $11K</a:t>
            </a:r>
            <a:endParaRPr lang="en-US" dirty="0"/>
          </a:p>
        </p:txBody>
      </p:sp>
      <p:sp>
        <p:nvSpPr>
          <p:cNvPr id="10"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30145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10/14/2018</a:t>
            </a:fld>
            <a:endParaRPr lang="en-US"/>
          </a:p>
        </p:txBody>
      </p:sp>
      <p:sp>
        <p:nvSpPr>
          <p:cNvPr id="3" name="Title 2"/>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37290FF7-652B-4475-AEAB-8B1A5D23AE09}" type="slidenum">
              <a:rPr lang="en-US" smtClean="0"/>
              <a:t>9</a:t>
            </a:fld>
            <a:endParaRPr lang="en-US"/>
          </a:p>
        </p:txBody>
      </p:sp>
      <p:pic>
        <p:nvPicPr>
          <p:cNvPr id="6" name="Picture 5"/>
          <p:cNvPicPr>
            <a:picLocks noChangeAspect="1"/>
          </p:cNvPicPr>
          <p:nvPr/>
        </p:nvPicPr>
        <p:blipFill>
          <a:blip r:embed="rId2"/>
          <a:stretch>
            <a:fillRect/>
          </a:stretch>
        </p:blipFill>
        <p:spPr>
          <a:xfrm>
            <a:off x="1838325" y="3442093"/>
            <a:ext cx="4662488" cy="2696770"/>
          </a:xfrm>
          <a:prstGeom prst="rect">
            <a:avLst/>
          </a:prstGeom>
        </p:spPr>
      </p:pic>
      <p:pic>
        <p:nvPicPr>
          <p:cNvPr id="8" name="Picture 2" descr="Image result for logi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748" y="1155044"/>
            <a:ext cx="1121561" cy="7306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14551" y="1300163"/>
            <a:ext cx="6411242" cy="369332"/>
          </a:xfrm>
          <a:prstGeom prst="rect">
            <a:avLst/>
          </a:prstGeom>
          <a:noFill/>
        </p:spPr>
        <p:txBody>
          <a:bodyPr wrap="none" rtlCol="0">
            <a:spAutoFit/>
          </a:bodyPr>
          <a:lstStyle/>
          <a:p>
            <a:r>
              <a:rPr lang="en-US" dirty="0" smtClean="0"/>
              <a:t>What is the log-odds of the price </a:t>
            </a:r>
            <a:r>
              <a:rPr lang="en-US" dirty="0"/>
              <a:t>a</a:t>
            </a:r>
            <a:r>
              <a:rPr lang="en-US" dirty="0" smtClean="0"/>
              <a:t>bove </a:t>
            </a:r>
            <a:r>
              <a:rPr lang="en-US" dirty="0" smtClean="0"/>
              <a:t>$</a:t>
            </a:r>
            <a:r>
              <a:rPr lang="en-US" dirty="0" smtClean="0"/>
              <a:t>11K? </a:t>
            </a:r>
            <a:r>
              <a:rPr lang="en-US" dirty="0" smtClean="0"/>
              <a:t>= Beta + Beta*Carat</a:t>
            </a:r>
            <a:endParaRPr lang="en-US" dirty="0"/>
          </a:p>
        </p:txBody>
      </p:sp>
      <p:sp>
        <p:nvSpPr>
          <p:cNvPr id="10" name="TextBox 9"/>
          <p:cNvSpPr txBox="1"/>
          <p:nvPr/>
        </p:nvSpPr>
        <p:spPr>
          <a:xfrm>
            <a:off x="457200" y="1271583"/>
            <a:ext cx="412292" cy="369332"/>
          </a:xfrm>
          <a:prstGeom prst="rect">
            <a:avLst/>
          </a:prstGeom>
          <a:noFill/>
        </p:spPr>
        <p:txBody>
          <a:bodyPr wrap="none" rtlCol="0">
            <a:spAutoFit/>
          </a:bodyPr>
          <a:lstStyle/>
          <a:p>
            <a:r>
              <a:rPr lang="en-US" dirty="0" smtClean="0"/>
              <a:t>1. </a:t>
            </a:r>
            <a:endParaRPr lang="en-US" dirty="0"/>
          </a:p>
        </p:txBody>
      </p:sp>
      <p:sp>
        <p:nvSpPr>
          <p:cNvPr id="11" name="TextBox 10"/>
          <p:cNvSpPr txBox="1"/>
          <p:nvPr/>
        </p:nvSpPr>
        <p:spPr>
          <a:xfrm>
            <a:off x="457201" y="2057400"/>
            <a:ext cx="6644768" cy="369332"/>
          </a:xfrm>
          <a:prstGeom prst="rect">
            <a:avLst/>
          </a:prstGeom>
          <a:noFill/>
        </p:spPr>
        <p:txBody>
          <a:bodyPr wrap="none" rtlCol="0">
            <a:spAutoFit/>
          </a:bodyPr>
          <a:lstStyle/>
          <a:p>
            <a:r>
              <a:rPr lang="en-US" dirty="0" smtClean="0"/>
              <a:t>2. Convert to </a:t>
            </a:r>
            <a:r>
              <a:rPr lang="en-US" b="1" u="sng" dirty="0" smtClean="0"/>
              <a:t>probability</a:t>
            </a:r>
            <a:r>
              <a:rPr lang="en-US" dirty="0" smtClean="0"/>
              <a:t> with logistic response function (</a:t>
            </a:r>
            <a:r>
              <a:rPr lang="en-US" dirty="0" err="1" smtClean="0"/>
              <a:t>e^l</a:t>
            </a:r>
            <a:r>
              <a:rPr lang="en-US" dirty="0" smtClean="0"/>
              <a:t> / (1+e^l)</a:t>
            </a:r>
            <a:endParaRPr lang="en-US" dirty="0"/>
          </a:p>
        </p:txBody>
      </p:sp>
      <p:sp>
        <p:nvSpPr>
          <p:cNvPr id="12" name="TextBox 11"/>
          <p:cNvSpPr txBox="1"/>
          <p:nvPr/>
        </p:nvSpPr>
        <p:spPr>
          <a:xfrm>
            <a:off x="457200" y="2857500"/>
            <a:ext cx="7195496" cy="369332"/>
          </a:xfrm>
          <a:prstGeom prst="rect">
            <a:avLst/>
          </a:prstGeom>
          <a:noFill/>
        </p:spPr>
        <p:txBody>
          <a:bodyPr wrap="none" rtlCol="0">
            <a:spAutoFit/>
          </a:bodyPr>
          <a:lstStyle/>
          <a:p>
            <a:r>
              <a:rPr lang="en-US" dirty="0" smtClean="0"/>
              <a:t>3. The probabilities are more intuitive than the log-odds from the equation.</a:t>
            </a:r>
            <a:endParaRPr lang="en-US" dirty="0"/>
          </a:p>
        </p:txBody>
      </p:sp>
      <p:sp>
        <p:nvSpPr>
          <p:cNvPr id="13" name="Footer Placeholder 4"/>
          <p:cNvSpPr>
            <a:spLocks noGrp="1"/>
          </p:cNvSpPr>
          <p:nvPr>
            <p:ph type="ftr" sz="quarter" idx="3"/>
          </p:nvPr>
        </p:nvSpPr>
        <p:spPr>
          <a:xfrm>
            <a:off x="3028950" y="6356351"/>
            <a:ext cx="3086100" cy="365125"/>
          </a:xfrm>
        </p:spPr>
        <p:txBody>
          <a:bodyPr/>
          <a:lstStyle/>
          <a:p>
            <a:r>
              <a:rPr lang="en-US" dirty="0" smtClean="0"/>
              <a:t>Kwartler CSCI E-96</a:t>
            </a:r>
            <a:endParaRPr lang="en-US" dirty="0"/>
          </a:p>
        </p:txBody>
      </p:sp>
    </p:spTree>
    <p:extLst>
      <p:ext uri="{BB962C8B-B14F-4D97-AF65-F5344CB8AC3E}">
        <p14:creationId xmlns:p14="http://schemas.microsoft.com/office/powerpoint/2010/main" val="33822469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iRJlH.Br0K1fRCGVKE0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2791</TotalTime>
  <Words>2745</Words>
  <Application>Microsoft Office PowerPoint</Application>
  <PresentationFormat>On-screen Show (4:3)</PresentationFormat>
  <Paragraphs>630</Paragraphs>
  <Slides>46</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9" baseType="lpstr">
      <vt:lpstr>Arial</vt:lpstr>
      <vt:lpstr>Calibri</vt:lpstr>
      <vt:lpstr>Calibri Light</vt:lpstr>
      <vt:lpstr>Cambria Math</vt:lpstr>
      <vt:lpstr>Consolas</vt:lpstr>
      <vt:lpstr>Courier New</vt:lpstr>
      <vt:lpstr>Lucida Console</vt:lpstr>
      <vt:lpstr>Open Sans</vt:lpstr>
      <vt:lpstr>Symbol</vt:lpstr>
      <vt:lpstr>Wingdings 2</vt:lpstr>
      <vt:lpstr>1_Office Theme</vt:lpstr>
      <vt:lpstr>Document</vt:lpstr>
      <vt:lpstr>think-cell Slide</vt:lpstr>
      <vt:lpstr>Agenda</vt:lpstr>
      <vt:lpstr>NCAA Classification Madness</vt:lpstr>
      <vt:lpstr>My friend Mandy is next level.</vt:lpstr>
      <vt:lpstr>Logistic Regression</vt:lpstr>
      <vt:lpstr>Regression Equation Review</vt:lpstr>
      <vt:lpstr>A binary relationship between carat and price</vt:lpstr>
      <vt:lpstr>Step 1: Logistic Response Function</vt:lpstr>
      <vt:lpstr>A binary relationship between carat and price</vt:lpstr>
      <vt:lpstr>PowerPoint Presentation</vt:lpstr>
      <vt:lpstr>From probability to class, define a cutoff threshold.</vt:lpstr>
      <vt:lpstr>Let’s practice</vt:lpstr>
      <vt:lpstr>Evaluating a Classification</vt:lpstr>
      <vt:lpstr>Logistic Regression Summary</vt:lpstr>
      <vt:lpstr>Your Data Mining Toolbox</vt:lpstr>
      <vt:lpstr>KNN</vt:lpstr>
      <vt:lpstr>Agenda</vt:lpstr>
      <vt:lpstr>Now a new Classification Approach - KNN</vt:lpstr>
      <vt:lpstr>Basic Idea</vt:lpstr>
      <vt:lpstr>How to measure “nearby”?</vt:lpstr>
      <vt:lpstr>PowerPoint Presentation</vt:lpstr>
      <vt:lpstr>Bone Thugs Hood on Zillow</vt:lpstr>
      <vt:lpstr>Attributes of houses here… </vt:lpstr>
      <vt:lpstr>Collected a small data set comparing East Cleveland to West.</vt:lpstr>
      <vt:lpstr>Here are some unknown houses…</vt:lpstr>
      <vt:lpstr>Let’s pick two house attributes, sqft and price</vt:lpstr>
      <vt:lpstr>KNN Measures the Euclidean distance between points</vt:lpstr>
      <vt:lpstr>Euclidean Distance measures distance like a ruler</vt:lpstr>
      <vt:lpstr>Euclidean Distance measures distance like a ruler</vt:lpstr>
      <vt:lpstr>Euclidean Distance measures distance like a ruler</vt:lpstr>
      <vt:lpstr>Euclidean Distance measures distance like a ruler</vt:lpstr>
      <vt:lpstr>Your guess</vt:lpstr>
      <vt:lpstr>K = 1</vt:lpstr>
      <vt:lpstr>K is a tuning parameter the practitioner chooses.</vt:lpstr>
      <vt:lpstr>Special K!</vt:lpstr>
      <vt:lpstr>Special K!</vt:lpstr>
      <vt:lpstr>Special K!</vt:lpstr>
      <vt:lpstr>Special K!</vt:lpstr>
      <vt:lpstr>Choosing k</vt:lpstr>
      <vt:lpstr>Open 1_normalization example_REVISED.R</vt:lpstr>
      <vt:lpstr>Agenda</vt:lpstr>
      <vt:lpstr>Classifying Absenteeism at Work</vt:lpstr>
      <vt:lpstr>Open knn example classification.R</vt:lpstr>
      <vt:lpstr>Using K-NN for Prediction (Continuous)</vt:lpstr>
      <vt:lpstr>Open knn example prediction.R</vt:lpstr>
      <vt:lpstr>KNN Summary </vt:lpstr>
      <vt:lpstr>Your Data Mining Toolbox</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91</cp:revision>
  <dcterms:created xsi:type="dcterms:W3CDTF">2018-05-23T17:24:59Z</dcterms:created>
  <dcterms:modified xsi:type="dcterms:W3CDTF">2018-10-15T04:07:17Z</dcterms:modified>
</cp:coreProperties>
</file>